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6"/>
  </p:notesMasterIdLst>
  <p:handoutMasterIdLst>
    <p:handoutMasterId r:id="rId57"/>
  </p:handoutMasterIdLst>
  <p:sldIdLst>
    <p:sldId id="258" r:id="rId2"/>
    <p:sldId id="259" r:id="rId3"/>
    <p:sldId id="298" r:id="rId4"/>
    <p:sldId id="345" r:id="rId5"/>
    <p:sldId id="344" r:id="rId6"/>
    <p:sldId id="297" r:id="rId7"/>
    <p:sldId id="308" r:id="rId8"/>
    <p:sldId id="343" r:id="rId9"/>
    <p:sldId id="347" r:id="rId10"/>
    <p:sldId id="279" r:id="rId11"/>
    <p:sldId id="278" r:id="rId12"/>
    <p:sldId id="348" r:id="rId13"/>
    <p:sldId id="281" r:id="rId14"/>
    <p:sldId id="350" r:id="rId15"/>
    <p:sldId id="352" r:id="rId16"/>
    <p:sldId id="349" r:id="rId17"/>
    <p:sldId id="322" r:id="rId18"/>
    <p:sldId id="351" r:id="rId19"/>
    <p:sldId id="286" r:id="rId20"/>
    <p:sldId id="346" r:id="rId21"/>
    <p:sldId id="271" r:id="rId22"/>
    <p:sldId id="313" r:id="rId23"/>
    <p:sldId id="315" r:id="rId24"/>
    <p:sldId id="290" r:id="rId25"/>
    <p:sldId id="291" r:id="rId26"/>
    <p:sldId id="285" r:id="rId27"/>
    <p:sldId id="282" r:id="rId28"/>
    <p:sldId id="373" r:id="rId29"/>
    <p:sldId id="314" r:id="rId30"/>
    <p:sldId id="293" r:id="rId31"/>
    <p:sldId id="353" r:id="rId32"/>
    <p:sldId id="354" r:id="rId33"/>
    <p:sldId id="301" r:id="rId34"/>
    <p:sldId id="311" r:id="rId35"/>
    <p:sldId id="310" r:id="rId36"/>
    <p:sldId id="369" r:id="rId37"/>
    <p:sldId id="370" r:id="rId38"/>
    <p:sldId id="280" r:id="rId39"/>
    <p:sldId id="358" r:id="rId40"/>
    <p:sldId id="320" r:id="rId41"/>
    <p:sldId id="366" r:id="rId42"/>
    <p:sldId id="356" r:id="rId43"/>
    <p:sldId id="357" r:id="rId44"/>
    <p:sldId id="309" r:id="rId45"/>
    <p:sldId id="367" r:id="rId46"/>
    <p:sldId id="368" r:id="rId47"/>
    <p:sldId id="329" r:id="rId48"/>
    <p:sldId id="330" r:id="rId49"/>
    <p:sldId id="323" r:id="rId50"/>
    <p:sldId id="324" r:id="rId51"/>
    <p:sldId id="372" r:id="rId52"/>
    <p:sldId id="325" r:id="rId53"/>
    <p:sldId id="374" r:id="rId54"/>
    <p:sldId id="340" r:id="rId55"/>
  </p:sldIdLst>
  <p:sldSz cx="12192000" cy="6858000"/>
  <p:notesSz cx="6858000"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0361" autoAdjust="0"/>
  </p:normalViewPr>
  <p:slideViewPr>
    <p:cSldViewPr snapToGrid="0">
      <p:cViewPr varScale="1">
        <p:scale>
          <a:sx n="61" d="100"/>
          <a:sy n="61" d="100"/>
        </p:scale>
        <p:origin x="1426" y="43"/>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8" d="100"/>
          <a:sy n="68" d="100"/>
        </p:scale>
        <p:origin x="300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5AB33-0273-4397-8B31-E3035F9359A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AF4C4FA-E74E-4A8B-887C-71E681F27510}">
      <dgm:prSet phldrT="[Text]" custT="1"/>
      <dgm:spPr/>
      <dgm:t>
        <a:bodyPr/>
        <a:lstStyle/>
        <a:p>
          <a:r>
            <a:rPr lang="en-US" sz="2000" dirty="0"/>
            <a:t>Study Sample</a:t>
          </a:r>
        </a:p>
      </dgm:t>
    </dgm:pt>
    <dgm:pt modelId="{7300AF49-1BF5-487C-A87F-5933DD8A0D3F}" type="parTrans" cxnId="{944B92C4-E867-4860-ABCA-0EDDD7DDA0AC}">
      <dgm:prSet/>
      <dgm:spPr/>
      <dgm:t>
        <a:bodyPr/>
        <a:lstStyle/>
        <a:p>
          <a:endParaRPr lang="en-US" sz="1600"/>
        </a:p>
      </dgm:t>
    </dgm:pt>
    <dgm:pt modelId="{C8D6BF15-4CBF-4902-8677-4A5918741B1C}" type="sibTrans" cxnId="{944B92C4-E867-4860-ABCA-0EDDD7DDA0AC}">
      <dgm:prSet/>
      <dgm:spPr/>
      <dgm:t>
        <a:bodyPr/>
        <a:lstStyle/>
        <a:p>
          <a:endParaRPr lang="en-US" sz="1600"/>
        </a:p>
      </dgm:t>
    </dgm:pt>
    <dgm:pt modelId="{1E703C14-D9F6-4CAC-BB73-5219D659627C}">
      <dgm:prSet phldrT="[Text]" custT="1"/>
      <dgm:spPr/>
      <dgm:t>
        <a:bodyPr/>
        <a:lstStyle/>
        <a:p>
          <a:r>
            <a:rPr lang="en-US" sz="2000" dirty="0"/>
            <a:t>Prediction model</a:t>
          </a:r>
        </a:p>
      </dgm:t>
    </dgm:pt>
    <dgm:pt modelId="{A6768F59-AD83-4EBC-8D80-98F417D99AE5}" type="parTrans" cxnId="{6275554B-F84B-4CB4-8C5C-0A724C591DDD}">
      <dgm:prSet custT="1"/>
      <dgm:spPr/>
      <dgm:t>
        <a:bodyPr/>
        <a:lstStyle/>
        <a:p>
          <a:endParaRPr lang="en-US" sz="1600"/>
        </a:p>
      </dgm:t>
    </dgm:pt>
    <dgm:pt modelId="{C00C0FB7-9CEC-4D71-9BD4-61A1ED59E9E0}" type="sibTrans" cxnId="{6275554B-F84B-4CB4-8C5C-0A724C591DDD}">
      <dgm:prSet/>
      <dgm:spPr/>
      <dgm:t>
        <a:bodyPr/>
        <a:lstStyle/>
        <a:p>
          <a:endParaRPr lang="en-US" sz="1600"/>
        </a:p>
      </dgm:t>
    </dgm:pt>
    <dgm:pt modelId="{0023D99F-6258-485F-98B5-E6C66340DE3F}">
      <dgm:prSet phldrT="[Text]" custT="1"/>
      <dgm:spPr/>
      <dgm:t>
        <a:bodyPr/>
        <a:lstStyle/>
        <a:p>
          <a:r>
            <a:rPr lang="en-US" sz="2000" dirty="0"/>
            <a:t>Care/decisions guided by prediction model</a:t>
          </a:r>
        </a:p>
      </dgm:t>
    </dgm:pt>
    <dgm:pt modelId="{7FC4CCEC-2096-41BE-B9A3-C6093BDA858D}" type="parTrans" cxnId="{8EFF7B36-8C2A-4E16-9222-36FAD0EF7BE3}">
      <dgm:prSet custT="1"/>
      <dgm:spPr/>
      <dgm:t>
        <a:bodyPr/>
        <a:lstStyle/>
        <a:p>
          <a:endParaRPr lang="en-US" sz="1600"/>
        </a:p>
      </dgm:t>
    </dgm:pt>
    <dgm:pt modelId="{E34D5DDC-7920-4ED4-987E-7552F25D0AC2}" type="sibTrans" cxnId="{8EFF7B36-8C2A-4E16-9222-36FAD0EF7BE3}">
      <dgm:prSet/>
      <dgm:spPr/>
      <dgm:t>
        <a:bodyPr/>
        <a:lstStyle/>
        <a:p>
          <a:endParaRPr lang="en-US" sz="1600"/>
        </a:p>
      </dgm:t>
    </dgm:pt>
    <dgm:pt modelId="{5878026D-4D09-4C85-972A-9F8C85171B5D}">
      <dgm:prSet phldrT="[Text]" custT="1"/>
      <dgm:spPr/>
      <dgm:t>
        <a:bodyPr/>
        <a:lstStyle/>
        <a:p>
          <a:r>
            <a:rPr lang="en-US" sz="2000" dirty="0"/>
            <a:t>No prediction model</a:t>
          </a:r>
        </a:p>
      </dgm:t>
    </dgm:pt>
    <dgm:pt modelId="{51320D22-0810-40C5-BA1C-50EF14F685B2}" type="parTrans" cxnId="{853391A2-B4D0-4C75-A7D1-4FD4FB6DBD93}">
      <dgm:prSet custT="1"/>
      <dgm:spPr/>
      <dgm:t>
        <a:bodyPr/>
        <a:lstStyle/>
        <a:p>
          <a:endParaRPr lang="en-US" sz="1600"/>
        </a:p>
      </dgm:t>
    </dgm:pt>
    <dgm:pt modelId="{436E9635-FA7E-4FAA-AB8C-4E1C22BD50C6}" type="sibTrans" cxnId="{853391A2-B4D0-4C75-A7D1-4FD4FB6DBD93}">
      <dgm:prSet/>
      <dgm:spPr/>
      <dgm:t>
        <a:bodyPr/>
        <a:lstStyle/>
        <a:p>
          <a:endParaRPr lang="en-US" sz="1600"/>
        </a:p>
      </dgm:t>
    </dgm:pt>
    <dgm:pt modelId="{F540BE56-3EEB-425F-B078-68D323554989}">
      <dgm:prSet phldrT="[Text]" custT="1"/>
      <dgm:spPr/>
      <dgm:t>
        <a:bodyPr/>
        <a:lstStyle/>
        <a:p>
          <a:r>
            <a:rPr lang="en-US" sz="2000" dirty="0"/>
            <a:t>Usual care/Decisions</a:t>
          </a:r>
        </a:p>
      </dgm:t>
    </dgm:pt>
    <dgm:pt modelId="{8693F560-96E7-415A-8517-5F2BEC06FB30}" type="parTrans" cxnId="{B5CBFB5E-3A84-45CD-BB7F-23609D341128}">
      <dgm:prSet custT="1"/>
      <dgm:spPr/>
      <dgm:t>
        <a:bodyPr/>
        <a:lstStyle/>
        <a:p>
          <a:endParaRPr lang="en-US" sz="1600"/>
        </a:p>
      </dgm:t>
    </dgm:pt>
    <dgm:pt modelId="{6FB384A2-76B7-4DE0-A2E5-09C6D6A6E33C}" type="sibTrans" cxnId="{B5CBFB5E-3A84-45CD-BB7F-23609D341128}">
      <dgm:prSet/>
      <dgm:spPr/>
      <dgm:t>
        <a:bodyPr/>
        <a:lstStyle/>
        <a:p>
          <a:endParaRPr lang="en-US" sz="1600"/>
        </a:p>
      </dgm:t>
    </dgm:pt>
    <dgm:pt modelId="{233D3074-111D-4D9A-8E00-FD77CC1E5104}">
      <dgm:prSet phldrT="[Text]" custT="1"/>
      <dgm:spPr/>
      <dgm:t>
        <a:bodyPr/>
        <a:lstStyle/>
        <a:p>
          <a:r>
            <a:rPr lang="en-US" sz="2000" dirty="0"/>
            <a:t>Measure health outcome</a:t>
          </a:r>
        </a:p>
      </dgm:t>
    </dgm:pt>
    <dgm:pt modelId="{0AD396FE-F3E3-4DCA-BEB3-E8D66BC4D3B7}" type="parTrans" cxnId="{468793B8-E187-419F-8995-469E7CC01F0B}">
      <dgm:prSet custT="1"/>
      <dgm:spPr/>
      <dgm:t>
        <a:bodyPr/>
        <a:lstStyle/>
        <a:p>
          <a:endParaRPr lang="en-US" sz="1600"/>
        </a:p>
      </dgm:t>
    </dgm:pt>
    <dgm:pt modelId="{77C6E87F-89A4-49EC-A639-8B3E9C1301E4}" type="sibTrans" cxnId="{468793B8-E187-419F-8995-469E7CC01F0B}">
      <dgm:prSet/>
      <dgm:spPr/>
      <dgm:t>
        <a:bodyPr/>
        <a:lstStyle/>
        <a:p>
          <a:endParaRPr lang="en-US" sz="1600"/>
        </a:p>
      </dgm:t>
    </dgm:pt>
    <dgm:pt modelId="{EB47606C-D785-4D6F-B0BB-B93DCC6482BA}">
      <dgm:prSet phldrT="[Text]" custT="1"/>
      <dgm:spPr/>
      <dgm:t>
        <a:bodyPr/>
        <a:lstStyle/>
        <a:p>
          <a:r>
            <a:rPr lang="en-US" sz="2000" dirty="0"/>
            <a:t>Measure health outcome</a:t>
          </a:r>
        </a:p>
      </dgm:t>
    </dgm:pt>
    <dgm:pt modelId="{57A7E2FF-59D5-468D-80BE-BB159C5C2967}" type="parTrans" cxnId="{E4B67F4E-06A8-424E-9D6B-C708572DB021}">
      <dgm:prSet custT="1"/>
      <dgm:spPr/>
      <dgm:t>
        <a:bodyPr/>
        <a:lstStyle/>
        <a:p>
          <a:endParaRPr lang="en-US" sz="1600"/>
        </a:p>
      </dgm:t>
    </dgm:pt>
    <dgm:pt modelId="{790A00CE-1649-496D-B222-820F391713E5}" type="sibTrans" cxnId="{E4B67F4E-06A8-424E-9D6B-C708572DB021}">
      <dgm:prSet/>
      <dgm:spPr/>
      <dgm:t>
        <a:bodyPr/>
        <a:lstStyle/>
        <a:p>
          <a:endParaRPr lang="en-US" sz="1600"/>
        </a:p>
      </dgm:t>
    </dgm:pt>
    <dgm:pt modelId="{EE53EB37-9A9C-4CF7-97CC-86561D40FD9D}" type="pres">
      <dgm:prSet presAssocID="{5C55AB33-0273-4397-8B31-E3035F9359AF}" presName="diagram" presStyleCnt="0">
        <dgm:presLayoutVars>
          <dgm:chPref val="1"/>
          <dgm:dir/>
          <dgm:animOne val="branch"/>
          <dgm:animLvl val="lvl"/>
          <dgm:resizeHandles val="exact"/>
        </dgm:presLayoutVars>
      </dgm:prSet>
      <dgm:spPr/>
    </dgm:pt>
    <dgm:pt modelId="{9D43DD04-D873-40FE-93F5-E480F0EFEB83}" type="pres">
      <dgm:prSet presAssocID="{0AF4C4FA-E74E-4A8B-887C-71E681F27510}" presName="root1" presStyleCnt="0"/>
      <dgm:spPr/>
    </dgm:pt>
    <dgm:pt modelId="{36CAE147-8378-46F9-8EB9-7E9B0491CC6D}" type="pres">
      <dgm:prSet presAssocID="{0AF4C4FA-E74E-4A8B-887C-71E681F27510}" presName="LevelOneTextNode" presStyleLbl="node0" presStyleIdx="0" presStyleCnt="1" custScaleX="146410" custScaleY="309604">
        <dgm:presLayoutVars>
          <dgm:chPref val="3"/>
        </dgm:presLayoutVars>
      </dgm:prSet>
      <dgm:spPr/>
    </dgm:pt>
    <dgm:pt modelId="{11C80743-CD29-4438-BD0A-B73367A42E7C}" type="pres">
      <dgm:prSet presAssocID="{0AF4C4FA-E74E-4A8B-887C-71E681F27510}" presName="level2hierChild" presStyleCnt="0"/>
      <dgm:spPr/>
    </dgm:pt>
    <dgm:pt modelId="{2588E7F5-F539-4890-A97B-DE81871596FD}" type="pres">
      <dgm:prSet presAssocID="{A6768F59-AD83-4EBC-8D80-98F417D99AE5}" presName="conn2-1" presStyleLbl="parChTrans1D2" presStyleIdx="0" presStyleCnt="2"/>
      <dgm:spPr/>
    </dgm:pt>
    <dgm:pt modelId="{85C36DA0-2F13-4E72-971C-C87A569D2D57}" type="pres">
      <dgm:prSet presAssocID="{A6768F59-AD83-4EBC-8D80-98F417D99AE5}" presName="connTx" presStyleLbl="parChTrans1D2" presStyleIdx="0" presStyleCnt="2"/>
      <dgm:spPr/>
    </dgm:pt>
    <dgm:pt modelId="{AD582484-7ABB-4ECC-9797-89E1C80415AF}" type="pres">
      <dgm:prSet presAssocID="{1E703C14-D9F6-4CAC-BB73-5219D659627C}" presName="root2" presStyleCnt="0"/>
      <dgm:spPr/>
    </dgm:pt>
    <dgm:pt modelId="{0B011B4A-7FB2-4CC2-972F-AB00616757A9}" type="pres">
      <dgm:prSet presAssocID="{1E703C14-D9F6-4CAC-BB73-5219D659627C}" presName="LevelTwoTextNode" presStyleLbl="node2" presStyleIdx="0" presStyleCnt="2" custScaleX="242589" custScaleY="366727">
        <dgm:presLayoutVars>
          <dgm:chPref val="3"/>
        </dgm:presLayoutVars>
      </dgm:prSet>
      <dgm:spPr/>
    </dgm:pt>
    <dgm:pt modelId="{80E6E021-8010-4C70-8525-AE3A8384E38E}" type="pres">
      <dgm:prSet presAssocID="{1E703C14-D9F6-4CAC-BB73-5219D659627C}" presName="level3hierChild" presStyleCnt="0"/>
      <dgm:spPr/>
    </dgm:pt>
    <dgm:pt modelId="{B797D993-99B8-48A4-BA7A-032F7392BA04}" type="pres">
      <dgm:prSet presAssocID="{7FC4CCEC-2096-41BE-B9A3-C6093BDA858D}" presName="conn2-1" presStyleLbl="parChTrans1D3" presStyleIdx="0" presStyleCnt="2"/>
      <dgm:spPr/>
    </dgm:pt>
    <dgm:pt modelId="{B88E8B8D-E116-4C91-BB80-B59EB73C8C9F}" type="pres">
      <dgm:prSet presAssocID="{7FC4CCEC-2096-41BE-B9A3-C6093BDA858D}" presName="connTx" presStyleLbl="parChTrans1D3" presStyleIdx="0" presStyleCnt="2"/>
      <dgm:spPr/>
    </dgm:pt>
    <dgm:pt modelId="{E9515F78-05C5-4B0A-9013-85C22443B7BC}" type="pres">
      <dgm:prSet presAssocID="{0023D99F-6258-485F-98B5-E6C66340DE3F}" presName="root2" presStyleCnt="0"/>
      <dgm:spPr/>
    </dgm:pt>
    <dgm:pt modelId="{DD5AB20B-40D2-4155-BFC6-210C5D4C01AB}" type="pres">
      <dgm:prSet presAssocID="{0023D99F-6258-485F-98B5-E6C66340DE3F}" presName="LevelTwoTextNode" presStyleLbl="node3" presStyleIdx="0" presStyleCnt="2" custScaleX="282900" custScaleY="389108" custLinFactNeighborX="12781">
        <dgm:presLayoutVars>
          <dgm:chPref val="3"/>
        </dgm:presLayoutVars>
      </dgm:prSet>
      <dgm:spPr/>
    </dgm:pt>
    <dgm:pt modelId="{80311C7A-5384-40B5-B7A2-81186E35E7B2}" type="pres">
      <dgm:prSet presAssocID="{0023D99F-6258-485F-98B5-E6C66340DE3F}" presName="level3hierChild" presStyleCnt="0"/>
      <dgm:spPr/>
    </dgm:pt>
    <dgm:pt modelId="{1DDF8499-57D5-4AB6-877E-DA76727E5513}" type="pres">
      <dgm:prSet presAssocID="{0AD396FE-F3E3-4DCA-BEB3-E8D66BC4D3B7}" presName="conn2-1" presStyleLbl="parChTrans1D4" presStyleIdx="0" presStyleCnt="2"/>
      <dgm:spPr/>
    </dgm:pt>
    <dgm:pt modelId="{4D59CA16-C7E0-42FD-A5DA-168BD9A3C07B}" type="pres">
      <dgm:prSet presAssocID="{0AD396FE-F3E3-4DCA-BEB3-E8D66BC4D3B7}" presName="connTx" presStyleLbl="parChTrans1D4" presStyleIdx="0" presStyleCnt="2"/>
      <dgm:spPr/>
    </dgm:pt>
    <dgm:pt modelId="{D7F9BFDB-0399-4B9D-8CF6-81C4EA63D97B}" type="pres">
      <dgm:prSet presAssocID="{233D3074-111D-4D9A-8E00-FD77CC1E5104}" presName="root2" presStyleCnt="0"/>
      <dgm:spPr/>
    </dgm:pt>
    <dgm:pt modelId="{5097B8D5-712A-4A06-980F-6217ECBDCE44}" type="pres">
      <dgm:prSet presAssocID="{233D3074-111D-4D9A-8E00-FD77CC1E5104}" presName="LevelTwoTextNode" presStyleLbl="node4" presStyleIdx="0" presStyleCnt="2" custScaleX="270229" custScaleY="394550" custLinFactNeighborX="3291" custLinFactNeighborY="-26326">
        <dgm:presLayoutVars>
          <dgm:chPref val="3"/>
        </dgm:presLayoutVars>
      </dgm:prSet>
      <dgm:spPr/>
    </dgm:pt>
    <dgm:pt modelId="{AC66AEBA-565D-4751-B61D-9AED1D5261C9}" type="pres">
      <dgm:prSet presAssocID="{233D3074-111D-4D9A-8E00-FD77CC1E5104}" presName="level3hierChild" presStyleCnt="0"/>
      <dgm:spPr/>
    </dgm:pt>
    <dgm:pt modelId="{B88EEE2B-B803-4519-ADF4-7EA04B2A89FB}" type="pres">
      <dgm:prSet presAssocID="{51320D22-0810-40C5-BA1C-50EF14F685B2}" presName="conn2-1" presStyleLbl="parChTrans1D2" presStyleIdx="1" presStyleCnt="2"/>
      <dgm:spPr/>
    </dgm:pt>
    <dgm:pt modelId="{3C806690-AAA9-4815-9EA9-55137CE383F3}" type="pres">
      <dgm:prSet presAssocID="{51320D22-0810-40C5-BA1C-50EF14F685B2}" presName="connTx" presStyleLbl="parChTrans1D2" presStyleIdx="1" presStyleCnt="2"/>
      <dgm:spPr/>
    </dgm:pt>
    <dgm:pt modelId="{9D4E569F-23A9-4AA0-B6CB-55486AF6716D}" type="pres">
      <dgm:prSet presAssocID="{5878026D-4D09-4C85-972A-9F8C85171B5D}" presName="root2" presStyleCnt="0"/>
      <dgm:spPr/>
    </dgm:pt>
    <dgm:pt modelId="{89EE8C72-91D3-4877-965A-881E5C070D68}" type="pres">
      <dgm:prSet presAssocID="{5878026D-4D09-4C85-972A-9F8C85171B5D}" presName="LevelTwoTextNode" presStyleLbl="node2" presStyleIdx="1" presStyleCnt="2" custScaleX="232495" custScaleY="308870" custLinFactNeighborX="6819" custLinFactNeighborY="64356">
        <dgm:presLayoutVars>
          <dgm:chPref val="3"/>
        </dgm:presLayoutVars>
      </dgm:prSet>
      <dgm:spPr/>
    </dgm:pt>
    <dgm:pt modelId="{4444E3A9-4833-4DA6-9DEC-2977A9BAC8A1}" type="pres">
      <dgm:prSet presAssocID="{5878026D-4D09-4C85-972A-9F8C85171B5D}" presName="level3hierChild" presStyleCnt="0"/>
      <dgm:spPr/>
    </dgm:pt>
    <dgm:pt modelId="{AE5DAE80-5090-4C64-AA87-656CF66C6FAC}" type="pres">
      <dgm:prSet presAssocID="{8693F560-96E7-415A-8517-5F2BEC06FB30}" presName="conn2-1" presStyleLbl="parChTrans1D3" presStyleIdx="1" presStyleCnt="2"/>
      <dgm:spPr/>
    </dgm:pt>
    <dgm:pt modelId="{291AFEC3-AD6C-4004-B4F7-6A2D3F4B28B6}" type="pres">
      <dgm:prSet presAssocID="{8693F560-96E7-415A-8517-5F2BEC06FB30}" presName="connTx" presStyleLbl="parChTrans1D3" presStyleIdx="1" presStyleCnt="2"/>
      <dgm:spPr/>
    </dgm:pt>
    <dgm:pt modelId="{4D1B76DB-7EE2-452C-8EA7-A05E8EB1A376}" type="pres">
      <dgm:prSet presAssocID="{F540BE56-3EEB-425F-B078-68D323554989}" presName="root2" presStyleCnt="0"/>
      <dgm:spPr/>
    </dgm:pt>
    <dgm:pt modelId="{8892592A-C719-4B0C-B3D9-3E3B0C353F18}" type="pres">
      <dgm:prSet presAssocID="{F540BE56-3EEB-425F-B078-68D323554989}" presName="LevelTwoTextNode" presStyleLbl="node3" presStyleIdx="1" presStyleCnt="2" custScaleX="272225" custScaleY="410274" custLinFactNeighborX="32908">
        <dgm:presLayoutVars>
          <dgm:chPref val="3"/>
        </dgm:presLayoutVars>
      </dgm:prSet>
      <dgm:spPr/>
    </dgm:pt>
    <dgm:pt modelId="{36BCEF40-07D9-4641-B193-A83A14B43179}" type="pres">
      <dgm:prSet presAssocID="{F540BE56-3EEB-425F-B078-68D323554989}" presName="level3hierChild" presStyleCnt="0"/>
      <dgm:spPr/>
    </dgm:pt>
    <dgm:pt modelId="{4F2A9B85-E2E8-45A9-8D95-8D129285E5FC}" type="pres">
      <dgm:prSet presAssocID="{57A7E2FF-59D5-468D-80BE-BB159C5C2967}" presName="conn2-1" presStyleLbl="parChTrans1D4" presStyleIdx="1" presStyleCnt="2"/>
      <dgm:spPr/>
    </dgm:pt>
    <dgm:pt modelId="{873481BC-F58A-4ECC-A4FB-75E81A58FD91}" type="pres">
      <dgm:prSet presAssocID="{57A7E2FF-59D5-468D-80BE-BB159C5C2967}" presName="connTx" presStyleLbl="parChTrans1D4" presStyleIdx="1" presStyleCnt="2"/>
      <dgm:spPr/>
    </dgm:pt>
    <dgm:pt modelId="{520E0AD7-FBE4-42CC-B0CE-6E69EC34EE30}" type="pres">
      <dgm:prSet presAssocID="{EB47606C-D785-4D6F-B0BB-B93DCC6482BA}" presName="root2" presStyleCnt="0"/>
      <dgm:spPr/>
    </dgm:pt>
    <dgm:pt modelId="{5F9CC3F6-2C9B-498D-9AC4-34629D86D63B}" type="pres">
      <dgm:prSet presAssocID="{EB47606C-D785-4D6F-B0BB-B93DCC6482BA}" presName="LevelTwoTextNode" presStyleLbl="node4" presStyleIdx="1" presStyleCnt="2" custScaleX="279323" custScaleY="436976" custLinFactNeighborX="37844" custLinFactNeighborY="-7695">
        <dgm:presLayoutVars>
          <dgm:chPref val="3"/>
        </dgm:presLayoutVars>
      </dgm:prSet>
      <dgm:spPr/>
    </dgm:pt>
    <dgm:pt modelId="{4C611202-F2F2-4857-BA50-CCD29B084BA4}" type="pres">
      <dgm:prSet presAssocID="{EB47606C-D785-4D6F-B0BB-B93DCC6482BA}" presName="level3hierChild" presStyleCnt="0"/>
      <dgm:spPr/>
    </dgm:pt>
  </dgm:ptLst>
  <dgm:cxnLst>
    <dgm:cxn modelId="{B377DE13-A515-43A3-8368-A57E6C0E148F}" type="presOf" srcId="{57A7E2FF-59D5-468D-80BE-BB159C5C2967}" destId="{4F2A9B85-E2E8-45A9-8D95-8D129285E5FC}" srcOrd="0" destOrd="0" presId="urn:microsoft.com/office/officeart/2005/8/layout/hierarchy2"/>
    <dgm:cxn modelId="{B0D3B917-B388-4738-90F5-15D0CE872D4D}" type="presOf" srcId="{233D3074-111D-4D9A-8E00-FD77CC1E5104}" destId="{5097B8D5-712A-4A06-980F-6217ECBDCE44}" srcOrd="0" destOrd="0" presId="urn:microsoft.com/office/officeart/2005/8/layout/hierarchy2"/>
    <dgm:cxn modelId="{54AE5E23-E8B6-4A7C-86D6-8BD229539F3E}" type="presOf" srcId="{7FC4CCEC-2096-41BE-B9A3-C6093BDA858D}" destId="{B797D993-99B8-48A4-BA7A-032F7392BA04}" srcOrd="0" destOrd="0" presId="urn:microsoft.com/office/officeart/2005/8/layout/hierarchy2"/>
    <dgm:cxn modelId="{F258682B-99DD-4703-8F7D-E59904B84EFF}" type="presOf" srcId="{EB47606C-D785-4D6F-B0BB-B93DCC6482BA}" destId="{5F9CC3F6-2C9B-498D-9AC4-34629D86D63B}" srcOrd="0" destOrd="0" presId="urn:microsoft.com/office/officeart/2005/8/layout/hierarchy2"/>
    <dgm:cxn modelId="{8EFF7B36-8C2A-4E16-9222-36FAD0EF7BE3}" srcId="{1E703C14-D9F6-4CAC-BB73-5219D659627C}" destId="{0023D99F-6258-485F-98B5-E6C66340DE3F}" srcOrd="0" destOrd="0" parTransId="{7FC4CCEC-2096-41BE-B9A3-C6093BDA858D}" sibTransId="{E34D5DDC-7920-4ED4-987E-7552F25D0AC2}"/>
    <dgm:cxn modelId="{B5CBFB5E-3A84-45CD-BB7F-23609D341128}" srcId="{5878026D-4D09-4C85-972A-9F8C85171B5D}" destId="{F540BE56-3EEB-425F-B078-68D323554989}" srcOrd="0" destOrd="0" parTransId="{8693F560-96E7-415A-8517-5F2BEC06FB30}" sibTransId="{6FB384A2-76B7-4DE0-A2E5-09C6D6A6E33C}"/>
    <dgm:cxn modelId="{8F4BE463-7CB9-4E91-B18A-7FAB37AEA68A}" type="presOf" srcId="{0AD396FE-F3E3-4DCA-BEB3-E8D66BC4D3B7}" destId="{4D59CA16-C7E0-42FD-A5DA-168BD9A3C07B}" srcOrd="1" destOrd="0" presId="urn:microsoft.com/office/officeart/2005/8/layout/hierarchy2"/>
    <dgm:cxn modelId="{7B2FC868-A9A2-43FA-8CE4-A35F1A4D0082}" type="presOf" srcId="{0AF4C4FA-E74E-4A8B-887C-71E681F27510}" destId="{36CAE147-8378-46F9-8EB9-7E9B0491CC6D}" srcOrd="0" destOrd="0" presId="urn:microsoft.com/office/officeart/2005/8/layout/hierarchy2"/>
    <dgm:cxn modelId="{3F3A5E4B-E6D4-4BD6-8D88-47E7222ED4FD}" type="presOf" srcId="{F540BE56-3EEB-425F-B078-68D323554989}" destId="{8892592A-C719-4B0C-B3D9-3E3B0C353F18}" srcOrd="0" destOrd="0" presId="urn:microsoft.com/office/officeart/2005/8/layout/hierarchy2"/>
    <dgm:cxn modelId="{6275554B-F84B-4CB4-8C5C-0A724C591DDD}" srcId="{0AF4C4FA-E74E-4A8B-887C-71E681F27510}" destId="{1E703C14-D9F6-4CAC-BB73-5219D659627C}" srcOrd="0" destOrd="0" parTransId="{A6768F59-AD83-4EBC-8D80-98F417D99AE5}" sibTransId="{C00C0FB7-9CEC-4D71-9BD4-61A1ED59E9E0}"/>
    <dgm:cxn modelId="{E4B67F4E-06A8-424E-9D6B-C708572DB021}" srcId="{F540BE56-3EEB-425F-B078-68D323554989}" destId="{EB47606C-D785-4D6F-B0BB-B93DCC6482BA}" srcOrd="0" destOrd="0" parTransId="{57A7E2FF-59D5-468D-80BE-BB159C5C2967}" sibTransId="{790A00CE-1649-496D-B222-820F391713E5}"/>
    <dgm:cxn modelId="{6A6D8E56-325C-4AF6-B831-227E17DE4700}" type="presOf" srcId="{5C55AB33-0273-4397-8B31-E3035F9359AF}" destId="{EE53EB37-9A9C-4CF7-97CC-86561D40FD9D}" srcOrd="0" destOrd="0" presId="urn:microsoft.com/office/officeart/2005/8/layout/hierarchy2"/>
    <dgm:cxn modelId="{5BCE307A-510D-4F76-9EB4-019108988C26}" type="presOf" srcId="{51320D22-0810-40C5-BA1C-50EF14F685B2}" destId="{3C806690-AAA9-4815-9EA9-55137CE383F3}" srcOrd="1" destOrd="0" presId="urn:microsoft.com/office/officeart/2005/8/layout/hierarchy2"/>
    <dgm:cxn modelId="{B69DDA7A-BE4D-45A2-B15F-9EFCA5E5FA7A}" type="presOf" srcId="{0AD396FE-F3E3-4DCA-BEB3-E8D66BC4D3B7}" destId="{1DDF8499-57D5-4AB6-877E-DA76727E5513}" srcOrd="0" destOrd="0" presId="urn:microsoft.com/office/officeart/2005/8/layout/hierarchy2"/>
    <dgm:cxn modelId="{BA48C07B-97C6-4D11-A18F-834B1EB67A60}" type="presOf" srcId="{5878026D-4D09-4C85-972A-9F8C85171B5D}" destId="{89EE8C72-91D3-4877-965A-881E5C070D68}" srcOrd="0" destOrd="0" presId="urn:microsoft.com/office/officeart/2005/8/layout/hierarchy2"/>
    <dgm:cxn modelId="{FDF4D17E-D4D8-4327-B06B-8022D1A71503}" type="presOf" srcId="{A6768F59-AD83-4EBC-8D80-98F417D99AE5}" destId="{85C36DA0-2F13-4E72-971C-C87A569D2D57}" srcOrd="1" destOrd="0" presId="urn:microsoft.com/office/officeart/2005/8/layout/hierarchy2"/>
    <dgm:cxn modelId="{853391A2-B4D0-4C75-A7D1-4FD4FB6DBD93}" srcId="{0AF4C4FA-E74E-4A8B-887C-71E681F27510}" destId="{5878026D-4D09-4C85-972A-9F8C85171B5D}" srcOrd="1" destOrd="0" parTransId="{51320D22-0810-40C5-BA1C-50EF14F685B2}" sibTransId="{436E9635-FA7E-4FAA-AB8C-4E1C22BD50C6}"/>
    <dgm:cxn modelId="{49D4A9B5-BA5E-4B10-B565-1A8DA556C4A3}" type="presOf" srcId="{0023D99F-6258-485F-98B5-E6C66340DE3F}" destId="{DD5AB20B-40D2-4155-BFC6-210C5D4C01AB}" srcOrd="0" destOrd="0" presId="urn:microsoft.com/office/officeart/2005/8/layout/hierarchy2"/>
    <dgm:cxn modelId="{70BA3AB8-CB2A-4597-A074-E37E48323629}" type="presOf" srcId="{7FC4CCEC-2096-41BE-B9A3-C6093BDA858D}" destId="{B88E8B8D-E116-4C91-BB80-B59EB73C8C9F}" srcOrd="1" destOrd="0" presId="urn:microsoft.com/office/officeart/2005/8/layout/hierarchy2"/>
    <dgm:cxn modelId="{468793B8-E187-419F-8995-469E7CC01F0B}" srcId="{0023D99F-6258-485F-98B5-E6C66340DE3F}" destId="{233D3074-111D-4D9A-8E00-FD77CC1E5104}" srcOrd="0" destOrd="0" parTransId="{0AD396FE-F3E3-4DCA-BEB3-E8D66BC4D3B7}" sibTransId="{77C6E87F-89A4-49EC-A639-8B3E9C1301E4}"/>
    <dgm:cxn modelId="{944B92C4-E867-4860-ABCA-0EDDD7DDA0AC}" srcId="{5C55AB33-0273-4397-8B31-E3035F9359AF}" destId="{0AF4C4FA-E74E-4A8B-887C-71E681F27510}" srcOrd="0" destOrd="0" parTransId="{7300AF49-1BF5-487C-A87F-5933DD8A0D3F}" sibTransId="{C8D6BF15-4CBF-4902-8677-4A5918741B1C}"/>
    <dgm:cxn modelId="{CE3E77E9-D758-4052-B349-3897F1324C7E}" type="presOf" srcId="{1E703C14-D9F6-4CAC-BB73-5219D659627C}" destId="{0B011B4A-7FB2-4CC2-972F-AB00616757A9}" srcOrd="0" destOrd="0" presId="urn:microsoft.com/office/officeart/2005/8/layout/hierarchy2"/>
    <dgm:cxn modelId="{93592EEE-3615-4088-87C7-81BB89EF8DD2}" type="presOf" srcId="{A6768F59-AD83-4EBC-8D80-98F417D99AE5}" destId="{2588E7F5-F539-4890-A97B-DE81871596FD}" srcOrd="0" destOrd="0" presId="urn:microsoft.com/office/officeart/2005/8/layout/hierarchy2"/>
    <dgm:cxn modelId="{6B8167F0-EFE0-47ED-9CB0-3284676CD5F3}" type="presOf" srcId="{51320D22-0810-40C5-BA1C-50EF14F685B2}" destId="{B88EEE2B-B803-4519-ADF4-7EA04B2A89FB}" srcOrd="0" destOrd="0" presId="urn:microsoft.com/office/officeart/2005/8/layout/hierarchy2"/>
    <dgm:cxn modelId="{3E3DFDF0-66D3-4CB1-AA8B-B507B8C218B4}" type="presOf" srcId="{8693F560-96E7-415A-8517-5F2BEC06FB30}" destId="{AE5DAE80-5090-4C64-AA87-656CF66C6FAC}" srcOrd="0" destOrd="0" presId="urn:microsoft.com/office/officeart/2005/8/layout/hierarchy2"/>
    <dgm:cxn modelId="{EDBDDCF7-395A-45C8-B294-2283D5912DFD}" type="presOf" srcId="{8693F560-96E7-415A-8517-5F2BEC06FB30}" destId="{291AFEC3-AD6C-4004-B4F7-6A2D3F4B28B6}" srcOrd="1" destOrd="0" presId="urn:microsoft.com/office/officeart/2005/8/layout/hierarchy2"/>
    <dgm:cxn modelId="{2A57D2FA-BA22-4C88-AD02-E02924AD69F6}" type="presOf" srcId="{57A7E2FF-59D5-468D-80BE-BB159C5C2967}" destId="{873481BC-F58A-4ECC-A4FB-75E81A58FD91}" srcOrd="1" destOrd="0" presId="urn:microsoft.com/office/officeart/2005/8/layout/hierarchy2"/>
    <dgm:cxn modelId="{324F954E-31BA-49EF-95CB-667A3546FD05}" type="presParOf" srcId="{EE53EB37-9A9C-4CF7-97CC-86561D40FD9D}" destId="{9D43DD04-D873-40FE-93F5-E480F0EFEB83}" srcOrd="0" destOrd="0" presId="urn:microsoft.com/office/officeart/2005/8/layout/hierarchy2"/>
    <dgm:cxn modelId="{EA78EA4C-5682-417A-AF07-A837C77DA8AD}" type="presParOf" srcId="{9D43DD04-D873-40FE-93F5-E480F0EFEB83}" destId="{36CAE147-8378-46F9-8EB9-7E9B0491CC6D}" srcOrd="0" destOrd="0" presId="urn:microsoft.com/office/officeart/2005/8/layout/hierarchy2"/>
    <dgm:cxn modelId="{A800FDAD-F1FD-4999-A560-90FD72263335}" type="presParOf" srcId="{9D43DD04-D873-40FE-93F5-E480F0EFEB83}" destId="{11C80743-CD29-4438-BD0A-B73367A42E7C}" srcOrd="1" destOrd="0" presId="urn:microsoft.com/office/officeart/2005/8/layout/hierarchy2"/>
    <dgm:cxn modelId="{3DB5045B-7724-46E1-8AFA-8C806A1B5918}" type="presParOf" srcId="{11C80743-CD29-4438-BD0A-B73367A42E7C}" destId="{2588E7F5-F539-4890-A97B-DE81871596FD}" srcOrd="0" destOrd="0" presId="urn:microsoft.com/office/officeart/2005/8/layout/hierarchy2"/>
    <dgm:cxn modelId="{FC1E2A66-E801-424C-A847-0AB41EF7D6B1}" type="presParOf" srcId="{2588E7F5-F539-4890-A97B-DE81871596FD}" destId="{85C36DA0-2F13-4E72-971C-C87A569D2D57}" srcOrd="0" destOrd="0" presId="urn:microsoft.com/office/officeart/2005/8/layout/hierarchy2"/>
    <dgm:cxn modelId="{B6FD01D2-D341-42DB-B54C-B8DF3B17A69D}" type="presParOf" srcId="{11C80743-CD29-4438-BD0A-B73367A42E7C}" destId="{AD582484-7ABB-4ECC-9797-89E1C80415AF}" srcOrd="1" destOrd="0" presId="urn:microsoft.com/office/officeart/2005/8/layout/hierarchy2"/>
    <dgm:cxn modelId="{A2A639F7-1603-4069-A85C-D9048D762860}" type="presParOf" srcId="{AD582484-7ABB-4ECC-9797-89E1C80415AF}" destId="{0B011B4A-7FB2-4CC2-972F-AB00616757A9}" srcOrd="0" destOrd="0" presId="urn:microsoft.com/office/officeart/2005/8/layout/hierarchy2"/>
    <dgm:cxn modelId="{08E5BE08-F200-44CD-A696-986BFA7D6F4D}" type="presParOf" srcId="{AD582484-7ABB-4ECC-9797-89E1C80415AF}" destId="{80E6E021-8010-4C70-8525-AE3A8384E38E}" srcOrd="1" destOrd="0" presId="urn:microsoft.com/office/officeart/2005/8/layout/hierarchy2"/>
    <dgm:cxn modelId="{E6CB3D05-7078-426B-9F11-1F9BBD849CC4}" type="presParOf" srcId="{80E6E021-8010-4C70-8525-AE3A8384E38E}" destId="{B797D993-99B8-48A4-BA7A-032F7392BA04}" srcOrd="0" destOrd="0" presId="urn:microsoft.com/office/officeart/2005/8/layout/hierarchy2"/>
    <dgm:cxn modelId="{9B864FEA-FB1A-4541-BFBE-D2A62767F649}" type="presParOf" srcId="{B797D993-99B8-48A4-BA7A-032F7392BA04}" destId="{B88E8B8D-E116-4C91-BB80-B59EB73C8C9F}" srcOrd="0" destOrd="0" presId="urn:microsoft.com/office/officeart/2005/8/layout/hierarchy2"/>
    <dgm:cxn modelId="{B77BA519-8C3D-4C0B-9C01-AC617BD99ED9}" type="presParOf" srcId="{80E6E021-8010-4C70-8525-AE3A8384E38E}" destId="{E9515F78-05C5-4B0A-9013-85C22443B7BC}" srcOrd="1" destOrd="0" presId="urn:microsoft.com/office/officeart/2005/8/layout/hierarchy2"/>
    <dgm:cxn modelId="{87752A97-BF4D-49A5-B90F-CBF449ED201A}" type="presParOf" srcId="{E9515F78-05C5-4B0A-9013-85C22443B7BC}" destId="{DD5AB20B-40D2-4155-BFC6-210C5D4C01AB}" srcOrd="0" destOrd="0" presId="urn:microsoft.com/office/officeart/2005/8/layout/hierarchy2"/>
    <dgm:cxn modelId="{65E7BEF7-04A4-46F2-8D8C-115691C34C49}" type="presParOf" srcId="{E9515F78-05C5-4B0A-9013-85C22443B7BC}" destId="{80311C7A-5384-40B5-B7A2-81186E35E7B2}" srcOrd="1" destOrd="0" presId="urn:microsoft.com/office/officeart/2005/8/layout/hierarchy2"/>
    <dgm:cxn modelId="{64CD6118-AB76-47E9-A9D1-0937FE2FF8B6}" type="presParOf" srcId="{80311C7A-5384-40B5-B7A2-81186E35E7B2}" destId="{1DDF8499-57D5-4AB6-877E-DA76727E5513}" srcOrd="0" destOrd="0" presId="urn:microsoft.com/office/officeart/2005/8/layout/hierarchy2"/>
    <dgm:cxn modelId="{7BFF612D-500F-4A94-957B-14588803534F}" type="presParOf" srcId="{1DDF8499-57D5-4AB6-877E-DA76727E5513}" destId="{4D59CA16-C7E0-42FD-A5DA-168BD9A3C07B}" srcOrd="0" destOrd="0" presId="urn:microsoft.com/office/officeart/2005/8/layout/hierarchy2"/>
    <dgm:cxn modelId="{8DC0E1F1-B718-4E35-87D9-1099E9A4E648}" type="presParOf" srcId="{80311C7A-5384-40B5-B7A2-81186E35E7B2}" destId="{D7F9BFDB-0399-4B9D-8CF6-81C4EA63D97B}" srcOrd="1" destOrd="0" presId="urn:microsoft.com/office/officeart/2005/8/layout/hierarchy2"/>
    <dgm:cxn modelId="{A32BC0C9-8E1A-4598-99A2-08BFD3C03BE3}" type="presParOf" srcId="{D7F9BFDB-0399-4B9D-8CF6-81C4EA63D97B}" destId="{5097B8D5-712A-4A06-980F-6217ECBDCE44}" srcOrd="0" destOrd="0" presId="urn:microsoft.com/office/officeart/2005/8/layout/hierarchy2"/>
    <dgm:cxn modelId="{4B40AFC1-E390-4213-AD99-38C4489D96B0}" type="presParOf" srcId="{D7F9BFDB-0399-4B9D-8CF6-81C4EA63D97B}" destId="{AC66AEBA-565D-4751-B61D-9AED1D5261C9}" srcOrd="1" destOrd="0" presId="urn:microsoft.com/office/officeart/2005/8/layout/hierarchy2"/>
    <dgm:cxn modelId="{7A8183C8-7B3C-47B9-8060-B6C0B9125525}" type="presParOf" srcId="{11C80743-CD29-4438-BD0A-B73367A42E7C}" destId="{B88EEE2B-B803-4519-ADF4-7EA04B2A89FB}" srcOrd="2" destOrd="0" presId="urn:microsoft.com/office/officeart/2005/8/layout/hierarchy2"/>
    <dgm:cxn modelId="{632C73BB-E9BA-4E22-ADF2-E744C3B167D4}" type="presParOf" srcId="{B88EEE2B-B803-4519-ADF4-7EA04B2A89FB}" destId="{3C806690-AAA9-4815-9EA9-55137CE383F3}" srcOrd="0" destOrd="0" presId="urn:microsoft.com/office/officeart/2005/8/layout/hierarchy2"/>
    <dgm:cxn modelId="{88193F0F-1FDB-49C7-8E9D-F1433A414903}" type="presParOf" srcId="{11C80743-CD29-4438-BD0A-B73367A42E7C}" destId="{9D4E569F-23A9-4AA0-B6CB-55486AF6716D}" srcOrd="3" destOrd="0" presId="urn:microsoft.com/office/officeart/2005/8/layout/hierarchy2"/>
    <dgm:cxn modelId="{07FFA05F-2880-4226-8BF3-465EDBC5F976}" type="presParOf" srcId="{9D4E569F-23A9-4AA0-B6CB-55486AF6716D}" destId="{89EE8C72-91D3-4877-965A-881E5C070D68}" srcOrd="0" destOrd="0" presId="urn:microsoft.com/office/officeart/2005/8/layout/hierarchy2"/>
    <dgm:cxn modelId="{CD6A582B-2E34-4440-BDB1-5E4BEDF232CD}" type="presParOf" srcId="{9D4E569F-23A9-4AA0-B6CB-55486AF6716D}" destId="{4444E3A9-4833-4DA6-9DEC-2977A9BAC8A1}" srcOrd="1" destOrd="0" presId="urn:microsoft.com/office/officeart/2005/8/layout/hierarchy2"/>
    <dgm:cxn modelId="{9423A278-E406-40B1-9B3F-CA91148575B6}" type="presParOf" srcId="{4444E3A9-4833-4DA6-9DEC-2977A9BAC8A1}" destId="{AE5DAE80-5090-4C64-AA87-656CF66C6FAC}" srcOrd="0" destOrd="0" presId="urn:microsoft.com/office/officeart/2005/8/layout/hierarchy2"/>
    <dgm:cxn modelId="{154A092C-941D-4650-A3E4-9ADB5BCA8B36}" type="presParOf" srcId="{AE5DAE80-5090-4C64-AA87-656CF66C6FAC}" destId="{291AFEC3-AD6C-4004-B4F7-6A2D3F4B28B6}" srcOrd="0" destOrd="0" presId="urn:microsoft.com/office/officeart/2005/8/layout/hierarchy2"/>
    <dgm:cxn modelId="{4339CD49-D67B-4649-9F5E-6C0FA10B0AB2}" type="presParOf" srcId="{4444E3A9-4833-4DA6-9DEC-2977A9BAC8A1}" destId="{4D1B76DB-7EE2-452C-8EA7-A05E8EB1A376}" srcOrd="1" destOrd="0" presId="urn:microsoft.com/office/officeart/2005/8/layout/hierarchy2"/>
    <dgm:cxn modelId="{52CF363B-9207-4908-A112-2FF041B78C1A}" type="presParOf" srcId="{4D1B76DB-7EE2-452C-8EA7-A05E8EB1A376}" destId="{8892592A-C719-4B0C-B3D9-3E3B0C353F18}" srcOrd="0" destOrd="0" presId="urn:microsoft.com/office/officeart/2005/8/layout/hierarchy2"/>
    <dgm:cxn modelId="{167A4B4B-036D-427B-9A2B-85D303154E26}" type="presParOf" srcId="{4D1B76DB-7EE2-452C-8EA7-A05E8EB1A376}" destId="{36BCEF40-07D9-4641-B193-A83A14B43179}" srcOrd="1" destOrd="0" presId="urn:microsoft.com/office/officeart/2005/8/layout/hierarchy2"/>
    <dgm:cxn modelId="{EC09B2AE-3C25-4A6A-94DE-A83262553868}" type="presParOf" srcId="{36BCEF40-07D9-4641-B193-A83A14B43179}" destId="{4F2A9B85-E2E8-45A9-8D95-8D129285E5FC}" srcOrd="0" destOrd="0" presId="urn:microsoft.com/office/officeart/2005/8/layout/hierarchy2"/>
    <dgm:cxn modelId="{F8502209-E158-4E2E-AF6A-EE622A6B5C6B}" type="presParOf" srcId="{4F2A9B85-E2E8-45A9-8D95-8D129285E5FC}" destId="{873481BC-F58A-4ECC-A4FB-75E81A58FD91}" srcOrd="0" destOrd="0" presId="urn:microsoft.com/office/officeart/2005/8/layout/hierarchy2"/>
    <dgm:cxn modelId="{AE27BA0D-F93A-44A4-858F-08DD6343C285}" type="presParOf" srcId="{36BCEF40-07D9-4641-B193-A83A14B43179}" destId="{520E0AD7-FBE4-42CC-B0CE-6E69EC34EE30}" srcOrd="1" destOrd="0" presId="urn:microsoft.com/office/officeart/2005/8/layout/hierarchy2"/>
    <dgm:cxn modelId="{AB5D8794-5266-4023-891B-245E08DF71B6}" type="presParOf" srcId="{520E0AD7-FBE4-42CC-B0CE-6E69EC34EE30}" destId="{5F9CC3F6-2C9B-498D-9AC4-34629D86D63B}" srcOrd="0" destOrd="0" presId="urn:microsoft.com/office/officeart/2005/8/layout/hierarchy2"/>
    <dgm:cxn modelId="{F3E0E7E0-819F-4C21-AE74-C7BF7FA14811}" type="presParOf" srcId="{520E0AD7-FBE4-42CC-B0CE-6E69EC34EE30}" destId="{4C611202-F2F2-4857-BA50-CCD29B084BA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AE147-8378-46F9-8EB9-7E9B0491CC6D}">
      <dsp:nvSpPr>
        <dsp:cNvPr id="0" name=""/>
        <dsp:cNvSpPr/>
      </dsp:nvSpPr>
      <dsp:spPr>
        <a:xfrm>
          <a:off x="4918" y="1473942"/>
          <a:ext cx="908478" cy="96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Study Sample</a:t>
          </a:r>
        </a:p>
      </dsp:txBody>
      <dsp:txXfrm>
        <a:off x="31526" y="1500550"/>
        <a:ext cx="855262" cy="907334"/>
      </dsp:txXfrm>
    </dsp:sp>
    <dsp:sp modelId="{2588E7F5-F539-4890-A97B-DE81871596FD}">
      <dsp:nvSpPr>
        <dsp:cNvPr id="0" name=""/>
        <dsp:cNvSpPr/>
      </dsp:nvSpPr>
      <dsp:spPr>
        <a:xfrm rot="17502669">
          <a:off x="702024" y="1635672"/>
          <a:ext cx="670945" cy="13741"/>
        </a:xfrm>
        <a:custGeom>
          <a:avLst/>
          <a:gdLst/>
          <a:ahLst/>
          <a:cxnLst/>
          <a:rect l="0" t="0" r="0" b="0"/>
          <a:pathLst>
            <a:path>
              <a:moveTo>
                <a:pt x="0" y="6870"/>
              </a:moveTo>
              <a:lnTo>
                <a:pt x="670945" y="6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020723" y="1625769"/>
        <a:ext cx="33547" cy="33547"/>
      </dsp:txXfrm>
    </dsp:sp>
    <dsp:sp modelId="{0B011B4A-7FB2-4CC2-972F-AB00616757A9}">
      <dsp:nvSpPr>
        <dsp:cNvPr id="0" name=""/>
        <dsp:cNvSpPr/>
      </dsp:nvSpPr>
      <dsp:spPr>
        <a:xfrm>
          <a:off x="1161597" y="761981"/>
          <a:ext cx="1505271" cy="1137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Prediction model</a:t>
          </a:r>
        </a:p>
      </dsp:txBody>
      <dsp:txXfrm>
        <a:off x="1194921" y="795305"/>
        <a:ext cx="1438623" cy="1071127"/>
      </dsp:txXfrm>
    </dsp:sp>
    <dsp:sp modelId="{B797D993-99B8-48A4-BA7A-032F7392BA04}">
      <dsp:nvSpPr>
        <dsp:cNvPr id="0" name=""/>
        <dsp:cNvSpPr/>
      </dsp:nvSpPr>
      <dsp:spPr>
        <a:xfrm>
          <a:off x="2666869" y="1323998"/>
          <a:ext cx="327507" cy="13741"/>
        </a:xfrm>
        <a:custGeom>
          <a:avLst/>
          <a:gdLst/>
          <a:ahLst/>
          <a:cxnLst/>
          <a:rect l="0" t="0" r="0" b="0"/>
          <a:pathLst>
            <a:path>
              <a:moveTo>
                <a:pt x="0" y="6870"/>
              </a:moveTo>
              <a:lnTo>
                <a:pt x="327507" y="68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22435" y="1322681"/>
        <a:ext cx="16375" cy="16375"/>
      </dsp:txXfrm>
    </dsp:sp>
    <dsp:sp modelId="{DD5AB20B-40D2-4155-BFC6-210C5D4C01AB}">
      <dsp:nvSpPr>
        <dsp:cNvPr id="0" name=""/>
        <dsp:cNvSpPr/>
      </dsp:nvSpPr>
      <dsp:spPr>
        <a:xfrm>
          <a:off x="2994376" y="727262"/>
          <a:ext cx="1755402" cy="12072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Care/decisions guided by prediction model</a:t>
          </a:r>
        </a:p>
      </dsp:txBody>
      <dsp:txXfrm>
        <a:off x="3029734" y="762620"/>
        <a:ext cx="1684686" cy="1136497"/>
      </dsp:txXfrm>
    </dsp:sp>
    <dsp:sp modelId="{1DDF8499-57D5-4AB6-877E-DA76727E5513}">
      <dsp:nvSpPr>
        <dsp:cNvPr id="0" name=""/>
        <dsp:cNvSpPr/>
      </dsp:nvSpPr>
      <dsp:spPr>
        <a:xfrm rot="20089837">
          <a:off x="4740662" y="1283159"/>
          <a:ext cx="192047" cy="13741"/>
        </a:xfrm>
        <a:custGeom>
          <a:avLst/>
          <a:gdLst/>
          <a:ahLst/>
          <a:cxnLst/>
          <a:rect l="0" t="0" r="0" b="0"/>
          <a:pathLst>
            <a:path>
              <a:moveTo>
                <a:pt x="0" y="6870"/>
              </a:moveTo>
              <a:lnTo>
                <a:pt x="192047" y="68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831884" y="1285229"/>
        <a:ext cx="9602" cy="9602"/>
      </dsp:txXfrm>
    </dsp:sp>
    <dsp:sp modelId="{5097B8D5-712A-4A06-980F-6217ECBDCE44}">
      <dsp:nvSpPr>
        <dsp:cNvPr id="0" name=""/>
        <dsp:cNvSpPr/>
      </dsp:nvSpPr>
      <dsp:spPr>
        <a:xfrm>
          <a:off x="4923592" y="637143"/>
          <a:ext cx="1676778" cy="12240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Measure health outcome</a:t>
          </a:r>
        </a:p>
      </dsp:txBody>
      <dsp:txXfrm>
        <a:off x="4959445" y="672996"/>
        <a:ext cx="1605072" cy="1152390"/>
      </dsp:txXfrm>
    </dsp:sp>
    <dsp:sp modelId="{B88EEE2B-B803-4519-ADF4-7EA04B2A89FB}">
      <dsp:nvSpPr>
        <dsp:cNvPr id="0" name=""/>
        <dsp:cNvSpPr/>
      </dsp:nvSpPr>
      <dsp:spPr>
        <a:xfrm rot="4340692">
          <a:off x="579712" y="2403729"/>
          <a:ext cx="957882" cy="13741"/>
        </a:xfrm>
        <a:custGeom>
          <a:avLst/>
          <a:gdLst/>
          <a:ahLst/>
          <a:cxnLst/>
          <a:rect l="0" t="0" r="0" b="0"/>
          <a:pathLst>
            <a:path>
              <a:moveTo>
                <a:pt x="0" y="6870"/>
              </a:moveTo>
              <a:lnTo>
                <a:pt x="957882" y="6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034706" y="2386653"/>
        <a:ext cx="47894" cy="47894"/>
      </dsp:txXfrm>
    </dsp:sp>
    <dsp:sp modelId="{89EE8C72-91D3-4877-965A-881E5C070D68}">
      <dsp:nvSpPr>
        <dsp:cNvPr id="0" name=""/>
        <dsp:cNvSpPr/>
      </dsp:nvSpPr>
      <dsp:spPr>
        <a:xfrm>
          <a:off x="1203909" y="2387845"/>
          <a:ext cx="1442638" cy="958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No prediction model</a:t>
          </a:r>
        </a:p>
      </dsp:txBody>
      <dsp:txXfrm>
        <a:off x="1231976" y="2415912"/>
        <a:ext cx="1386504" cy="902139"/>
      </dsp:txXfrm>
    </dsp:sp>
    <dsp:sp modelId="{AE5DAE80-5090-4C64-AA87-656CF66C6FAC}">
      <dsp:nvSpPr>
        <dsp:cNvPr id="0" name=""/>
        <dsp:cNvSpPr/>
      </dsp:nvSpPr>
      <dsp:spPr>
        <a:xfrm rot="20042344">
          <a:off x="2623535" y="2760279"/>
          <a:ext cx="456108" cy="13741"/>
        </a:xfrm>
        <a:custGeom>
          <a:avLst/>
          <a:gdLst/>
          <a:ahLst/>
          <a:cxnLst/>
          <a:rect l="0" t="0" r="0" b="0"/>
          <a:pathLst>
            <a:path>
              <a:moveTo>
                <a:pt x="0" y="6870"/>
              </a:moveTo>
              <a:lnTo>
                <a:pt x="456108" y="68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40187" y="2755747"/>
        <a:ext cx="22805" cy="22805"/>
      </dsp:txXfrm>
    </dsp:sp>
    <dsp:sp modelId="{8892592A-C719-4B0C-B3D9-3E3B0C353F18}">
      <dsp:nvSpPr>
        <dsp:cNvPr id="0" name=""/>
        <dsp:cNvSpPr/>
      </dsp:nvSpPr>
      <dsp:spPr>
        <a:xfrm>
          <a:off x="3056631" y="2030876"/>
          <a:ext cx="1689163" cy="1272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Usual care/Decisions</a:t>
          </a:r>
        </a:p>
      </dsp:txBody>
      <dsp:txXfrm>
        <a:off x="3093912" y="2068157"/>
        <a:ext cx="1614601" cy="1198318"/>
      </dsp:txXfrm>
    </dsp:sp>
    <dsp:sp modelId="{4F2A9B85-E2E8-45A9-8D95-8D129285E5FC}">
      <dsp:nvSpPr>
        <dsp:cNvPr id="0" name=""/>
        <dsp:cNvSpPr/>
      </dsp:nvSpPr>
      <dsp:spPr>
        <a:xfrm rot="20932299">
          <a:off x="4744632" y="2648509"/>
          <a:ext cx="123693" cy="13741"/>
        </a:xfrm>
        <a:custGeom>
          <a:avLst/>
          <a:gdLst/>
          <a:ahLst/>
          <a:cxnLst/>
          <a:rect l="0" t="0" r="0" b="0"/>
          <a:pathLst>
            <a:path>
              <a:moveTo>
                <a:pt x="0" y="6870"/>
              </a:moveTo>
              <a:lnTo>
                <a:pt x="123693" y="68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803387" y="2652288"/>
        <a:ext cx="6184" cy="6184"/>
      </dsp:txXfrm>
    </dsp:sp>
    <dsp:sp modelId="{5F9CC3F6-2C9B-498D-9AC4-34629D86D63B}">
      <dsp:nvSpPr>
        <dsp:cNvPr id="0" name=""/>
        <dsp:cNvSpPr/>
      </dsp:nvSpPr>
      <dsp:spPr>
        <a:xfrm>
          <a:off x="4867163" y="1965581"/>
          <a:ext cx="1733207" cy="1355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Measure health outcome</a:t>
          </a:r>
        </a:p>
      </dsp:txBody>
      <dsp:txXfrm>
        <a:off x="4906871" y="2005289"/>
        <a:ext cx="1653791" cy="12763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1429" tIns="45714" rIns="91429" bIns="45714" rtlCol="0"/>
          <a:lstStyle>
            <a:lvl1pPr algn="r">
              <a:defRPr sz="1200"/>
            </a:lvl1pPr>
          </a:lstStyle>
          <a:p>
            <a:r>
              <a:rPr lang="en-US" dirty="0"/>
              <a:t>OSCTR BERD</a:t>
            </a:r>
          </a:p>
        </p:txBody>
      </p:sp>
      <p:sp>
        <p:nvSpPr>
          <p:cNvPr id="4" name="Footer Placeholder 3"/>
          <p:cNvSpPr>
            <a:spLocks noGrp="1"/>
          </p:cNvSpPr>
          <p:nvPr>
            <p:ph type="ftr" sz="quarter" idx="2"/>
          </p:nvPr>
        </p:nvSpPr>
        <p:spPr>
          <a:xfrm>
            <a:off x="0" y="8829968"/>
            <a:ext cx="2971800" cy="466433"/>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1429" tIns="45714" rIns="91429" bIns="45714" rtlCol="0" anchor="b"/>
          <a:lstStyle>
            <a:lvl1pPr algn="r">
              <a:defRPr sz="1200"/>
            </a:lvl1pPr>
          </a:lstStyle>
          <a:p>
            <a:fld id="{C3597441-A2F5-46E5-B155-EB1FE8B0C599}" type="slidenum">
              <a:rPr lang="en-US" smtClean="0"/>
              <a:t>‹#›</a:t>
            </a:fld>
            <a:endParaRPr lang="en-US"/>
          </a:p>
        </p:txBody>
      </p:sp>
    </p:spTree>
    <p:extLst>
      <p:ext uri="{BB962C8B-B14F-4D97-AF65-F5344CB8AC3E}">
        <p14:creationId xmlns:p14="http://schemas.microsoft.com/office/powerpoint/2010/main" val="2456647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1429" tIns="45714" rIns="91429" bIns="45714" rtlCol="0"/>
          <a:lstStyle>
            <a:lvl1pPr algn="r">
              <a:defRPr sz="1200"/>
            </a:lvl1pPr>
          </a:lstStyle>
          <a:p>
            <a:fld id="{4B3E426E-1F2A-406E-8B8C-59B17457A3D2}" type="datetimeFigureOut">
              <a:rPr lang="en-US" smtClean="0"/>
              <a:t>10/22/2021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29" tIns="45714" rIns="91429" bIns="45714" rtlCol="0" anchor="b"/>
          <a:lstStyle>
            <a:lvl1pPr algn="r">
              <a:defRPr sz="1200"/>
            </a:lvl1pPr>
          </a:lstStyle>
          <a:p>
            <a:fld id="{7ABAAC44-54B6-4718-B267-7CF08C76F6FA}" type="slidenum">
              <a:rPr lang="en-US" smtClean="0"/>
              <a:t>‹#›</a:t>
            </a:fld>
            <a:endParaRPr lang="en-US"/>
          </a:p>
        </p:txBody>
      </p:sp>
    </p:spTree>
    <p:extLst>
      <p:ext uri="{BB962C8B-B14F-4D97-AF65-F5344CB8AC3E}">
        <p14:creationId xmlns:p14="http://schemas.microsoft.com/office/powerpoint/2010/main" val="26736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2AA71-2CE1-4164-AED9-B71A0DA4A0F1}" type="slidenum">
              <a:rPr lang="en-US" smtClean="0"/>
              <a:t>1</a:t>
            </a:fld>
            <a:endParaRPr lang="en-US" dirty="0"/>
          </a:p>
        </p:txBody>
      </p:sp>
    </p:spTree>
    <p:extLst>
      <p:ext uri="{BB962C8B-B14F-4D97-AF65-F5344CB8AC3E}">
        <p14:creationId xmlns:p14="http://schemas.microsoft.com/office/powerpoint/2010/main" val="268503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11</a:t>
            </a:fld>
            <a:endParaRPr lang="en-US"/>
          </a:p>
        </p:txBody>
      </p:sp>
    </p:spTree>
    <p:extLst>
      <p:ext uri="{BB962C8B-B14F-4D97-AF65-F5344CB8AC3E}">
        <p14:creationId xmlns:p14="http://schemas.microsoft.com/office/powerpoint/2010/main" val="408928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12</a:t>
            </a:fld>
            <a:endParaRPr lang="en-US"/>
          </a:p>
        </p:txBody>
      </p:sp>
    </p:spTree>
    <p:extLst>
      <p:ext uri="{BB962C8B-B14F-4D97-AF65-F5344CB8AC3E}">
        <p14:creationId xmlns:p14="http://schemas.microsoft.com/office/powerpoint/2010/main" val="27218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13</a:t>
            </a:fld>
            <a:endParaRPr lang="en-US"/>
          </a:p>
        </p:txBody>
      </p:sp>
    </p:spTree>
    <p:extLst>
      <p:ext uri="{BB962C8B-B14F-4D97-AF65-F5344CB8AC3E}">
        <p14:creationId xmlns:p14="http://schemas.microsoft.com/office/powerpoint/2010/main" val="150129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14</a:t>
            </a:fld>
            <a:endParaRPr lang="en-US"/>
          </a:p>
        </p:txBody>
      </p:sp>
    </p:spTree>
    <p:extLst>
      <p:ext uri="{BB962C8B-B14F-4D97-AF65-F5344CB8AC3E}">
        <p14:creationId xmlns:p14="http://schemas.microsoft.com/office/powerpoint/2010/main" val="84221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15</a:t>
            </a:fld>
            <a:endParaRPr lang="en-US"/>
          </a:p>
        </p:txBody>
      </p:sp>
    </p:spTree>
    <p:extLst>
      <p:ext uri="{BB962C8B-B14F-4D97-AF65-F5344CB8AC3E}">
        <p14:creationId xmlns:p14="http://schemas.microsoft.com/office/powerpoint/2010/main" val="175639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16</a:t>
            </a:fld>
            <a:endParaRPr lang="en-US"/>
          </a:p>
        </p:txBody>
      </p:sp>
    </p:spTree>
    <p:extLst>
      <p:ext uri="{BB962C8B-B14F-4D97-AF65-F5344CB8AC3E}">
        <p14:creationId xmlns:p14="http://schemas.microsoft.com/office/powerpoint/2010/main" val="343789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7F8D-61FB-40B0-A859-BE35A292BFF3}" type="slidenum">
              <a:rPr lang="en-US" smtClean="0"/>
              <a:t>17</a:t>
            </a:fld>
            <a:endParaRPr lang="en-US"/>
          </a:p>
        </p:txBody>
      </p:sp>
    </p:spTree>
    <p:extLst>
      <p:ext uri="{BB962C8B-B14F-4D97-AF65-F5344CB8AC3E}">
        <p14:creationId xmlns:p14="http://schemas.microsoft.com/office/powerpoint/2010/main" val="3936615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18</a:t>
            </a:fld>
            <a:endParaRPr lang="en-US"/>
          </a:p>
        </p:txBody>
      </p:sp>
    </p:spTree>
    <p:extLst>
      <p:ext uri="{BB962C8B-B14F-4D97-AF65-F5344CB8AC3E}">
        <p14:creationId xmlns:p14="http://schemas.microsoft.com/office/powerpoint/2010/main" val="314145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19</a:t>
            </a:fld>
            <a:endParaRPr lang="en-US"/>
          </a:p>
        </p:txBody>
      </p:sp>
    </p:spTree>
    <p:extLst>
      <p:ext uri="{BB962C8B-B14F-4D97-AF65-F5344CB8AC3E}">
        <p14:creationId xmlns:p14="http://schemas.microsoft.com/office/powerpoint/2010/main" val="127485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BAAC44-54B6-4718-B267-7CF08C76F6FA}" type="slidenum">
              <a:rPr lang="en-US" smtClean="0"/>
              <a:t>20</a:t>
            </a:fld>
            <a:endParaRPr lang="en-US"/>
          </a:p>
        </p:txBody>
      </p:sp>
    </p:spTree>
    <p:extLst>
      <p:ext uri="{BB962C8B-B14F-4D97-AF65-F5344CB8AC3E}">
        <p14:creationId xmlns:p14="http://schemas.microsoft.com/office/powerpoint/2010/main" val="197553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E406E-80F7-4133-8A10-01B0D5BB9DD2}" type="slidenum">
              <a:rPr lang="en-US" smtClean="0"/>
              <a:t>2</a:t>
            </a:fld>
            <a:endParaRPr lang="en-US" dirty="0"/>
          </a:p>
        </p:txBody>
      </p:sp>
    </p:spTree>
    <p:extLst>
      <p:ext uri="{BB962C8B-B14F-4D97-AF65-F5344CB8AC3E}">
        <p14:creationId xmlns:p14="http://schemas.microsoft.com/office/powerpoint/2010/main" val="159659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E91F7-1AF9-4B73-8C81-F51CE590D1D1}" type="slidenum">
              <a:rPr lang="en-US" smtClean="0"/>
              <a:t>21</a:t>
            </a:fld>
            <a:endParaRPr lang="en-US"/>
          </a:p>
        </p:txBody>
      </p:sp>
    </p:spTree>
    <p:extLst>
      <p:ext uri="{BB962C8B-B14F-4D97-AF65-F5344CB8AC3E}">
        <p14:creationId xmlns:p14="http://schemas.microsoft.com/office/powerpoint/2010/main" val="2023778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D84B9-A41C-4153-A5D9-F0A3F5757CE4}" type="slidenum">
              <a:rPr lang="en-US" smtClean="0"/>
              <a:t>22</a:t>
            </a:fld>
            <a:endParaRPr lang="en-US"/>
          </a:p>
        </p:txBody>
      </p:sp>
    </p:spTree>
    <p:extLst>
      <p:ext uri="{BB962C8B-B14F-4D97-AF65-F5344CB8AC3E}">
        <p14:creationId xmlns:p14="http://schemas.microsoft.com/office/powerpoint/2010/main" val="1338610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D84B9-A41C-4153-A5D9-F0A3F5757CE4}" type="slidenum">
              <a:rPr lang="en-US" smtClean="0"/>
              <a:t>23</a:t>
            </a:fld>
            <a:endParaRPr lang="en-US"/>
          </a:p>
        </p:txBody>
      </p:sp>
    </p:spTree>
    <p:extLst>
      <p:ext uri="{BB962C8B-B14F-4D97-AF65-F5344CB8AC3E}">
        <p14:creationId xmlns:p14="http://schemas.microsoft.com/office/powerpoint/2010/main" val="26999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24</a:t>
            </a:fld>
            <a:endParaRPr lang="en-US"/>
          </a:p>
        </p:txBody>
      </p:sp>
    </p:spTree>
    <p:extLst>
      <p:ext uri="{BB962C8B-B14F-4D97-AF65-F5344CB8AC3E}">
        <p14:creationId xmlns:p14="http://schemas.microsoft.com/office/powerpoint/2010/main" val="328679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25</a:t>
            </a:fld>
            <a:endParaRPr lang="en-US"/>
          </a:p>
        </p:txBody>
      </p:sp>
    </p:spTree>
    <p:extLst>
      <p:ext uri="{BB962C8B-B14F-4D97-AF65-F5344CB8AC3E}">
        <p14:creationId xmlns:p14="http://schemas.microsoft.com/office/powerpoint/2010/main" val="3829091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26</a:t>
            </a:fld>
            <a:endParaRPr lang="en-US"/>
          </a:p>
        </p:txBody>
      </p:sp>
    </p:spTree>
    <p:extLst>
      <p:ext uri="{BB962C8B-B14F-4D97-AF65-F5344CB8AC3E}">
        <p14:creationId xmlns:p14="http://schemas.microsoft.com/office/powerpoint/2010/main" val="4122084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27</a:t>
            </a:fld>
            <a:endParaRPr lang="en-US"/>
          </a:p>
        </p:txBody>
      </p:sp>
    </p:spTree>
    <p:extLst>
      <p:ext uri="{BB962C8B-B14F-4D97-AF65-F5344CB8AC3E}">
        <p14:creationId xmlns:p14="http://schemas.microsoft.com/office/powerpoint/2010/main" val="64526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28</a:t>
            </a:fld>
            <a:endParaRPr lang="en-US"/>
          </a:p>
        </p:txBody>
      </p:sp>
    </p:spTree>
    <p:extLst>
      <p:ext uri="{BB962C8B-B14F-4D97-AF65-F5344CB8AC3E}">
        <p14:creationId xmlns:p14="http://schemas.microsoft.com/office/powerpoint/2010/main" val="1912846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D84B9-A41C-4153-A5D9-F0A3F5757CE4}" type="slidenum">
              <a:rPr lang="en-US" smtClean="0"/>
              <a:t>29</a:t>
            </a:fld>
            <a:endParaRPr lang="en-US"/>
          </a:p>
        </p:txBody>
      </p:sp>
    </p:spTree>
    <p:extLst>
      <p:ext uri="{BB962C8B-B14F-4D97-AF65-F5344CB8AC3E}">
        <p14:creationId xmlns:p14="http://schemas.microsoft.com/office/powerpoint/2010/main" val="4278059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7F8D-61FB-40B0-A859-BE35A292BFF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5259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BAAC44-54B6-4718-B267-7CF08C76F6FA}" type="slidenum">
              <a:rPr lang="en-US" smtClean="0"/>
              <a:t>3</a:t>
            </a:fld>
            <a:endParaRPr lang="en-US"/>
          </a:p>
        </p:txBody>
      </p:sp>
    </p:spTree>
    <p:extLst>
      <p:ext uri="{BB962C8B-B14F-4D97-AF65-F5344CB8AC3E}">
        <p14:creationId xmlns:p14="http://schemas.microsoft.com/office/powerpoint/2010/main" val="396148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31</a:t>
            </a:fld>
            <a:endParaRPr lang="en-US"/>
          </a:p>
        </p:txBody>
      </p:sp>
    </p:spTree>
    <p:extLst>
      <p:ext uri="{BB962C8B-B14F-4D97-AF65-F5344CB8AC3E}">
        <p14:creationId xmlns:p14="http://schemas.microsoft.com/office/powerpoint/2010/main" val="3335849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32</a:t>
            </a:fld>
            <a:endParaRPr lang="en-US"/>
          </a:p>
        </p:txBody>
      </p:sp>
    </p:spTree>
    <p:extLst>
      <p:ext uri="{BB962C8B-B14F-4D97-AF65-F5344CB8AC3E}">
        <p14:creationId xmlns:p14="http://schemas.microsoft.com/office/powerpoint/2010/main" val="3591361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33</a:t>
            </a:fld>
            <a:endParaRPr lang="en-US"/>
          </a:p>
        </p:txBody>
      </p:sp>
    </p:spTree>
    <p:extLst>
      <p:ext uri="{BB962C8B-B14F-4D97-AF65-F5344CB8AC3E}">
        <p14:creationId xmlns:p14="http://schemas.microsoft.com/office/powerpoint/2010/main" val="99928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35</a:t>
            </a:fld>
            <a:endParaRPr lang="en-US"/>
          </a:p>
        </p:txBody>
      </p:sp>
    </p:spTree>
    <p:extLst>
      <p:ext uri="{BB962C8B-B14F-4D97-AF65-F5344CB8AC3E}">
        <p14:creationId xmlns:p14="http://schemas.microsoft.com/office/powerpoint/2010/main" val="4177134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36</a:t>
            </a:fld>
            <a:endParaRPr lang="en-US"/>
          </a:p>
        </p:txBody>
      </p:sp>
    </p:spTree>
    <p:extLst>
      <p:ext uri="{BB962C8B-B14F-4D97-AF65-F5344CB8AC3E}">
        <p14:creationId xmlns:p14="http://schemas.microsoft.com/office/powerpoint/2010/main" val="3020801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37</a:t>
            </a:fld>
            <a:endParaRPr lang="en-US"/>
          </a:p>
        </p:txBody>
      </p:sp>
    </p:spTree>
    <p:extLst>
      <p:ext uri="{BB962C8B-B14F-4D97-AF65-F5344CB8AC3E}">
        <p14:creationId xmlns:p14="http://schemas.microsoft.com/office/powerpoint/2010/main" val="3005111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38</a:t>
            </a:fld>
            <a:endParaRPr lang="en-US"/>
          </a:p>
        </p:txBody>
      </p:sp>
    </p:spTree>
    <p:extLst>
      <p:ext uri="{BB962C8B-B14F-4D97-AF65-F5344CB8AC3E}">
        <p14:creationId xmlns:p14="http://schemas.microsoft.com/office/powerpoint/2010/main" val="3484378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39</a:t>
            </a:fld>
            <a:endParaRPr lang="en-US"/>
          </a:p>
        </p:txBody>
      </p:sp>
    </p:spTree>
    <p:extLst>
      <p:ext uri="{BB962C8B-B14F-4D97-AF65-F5344CB8AC3E}">
        <p14:creationId xmlns:p14="http://schemas.microsoft.com/office/powerpoint/2010/main" val="402096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7F8D-61FB-40B0-A859-BE35A292BFF3}" type="slidenum">
              <a:rPr lang="en-US" smtClean="0"/>
              <a:t>40</a:t>
            </a:fld>
            <a:endParaRPr lang="en-US"/>
          </a:p>
        </p:txBody>
      </p:sp>
    </p:spTree>
    <p:extLst>
      <p:ext uri="{BB962C8B-B14F-4D97-AF65-F5344CB8AC3E}">
        <p14:creationId xmlns:p14="http://schemas.microsoft.com/office/powerpoint/2010/main" val="2957734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41</a:t>
            </a:fld>
            <a:endParaRPr lang="en-US"/>
          </a:p>
        </p:txBody>
      </p:sp>
    </p:spTree>
    <p:extLst>
      <p:ext uri="{BB962C8B-B14F-4D97-AF65-F5344CB8AC3E}">
        <p14:creationId xmlns:p14="http://schemas.microsoft.com/office/powerpoint/2010/main" val="114161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5</a:t>
            </a:fld>
            <a:endParaRPr lang="en-US"/>
          </a:p>
        </p:txBody>
      </p:sp>
    </p:spTree>
    <p:extLst>
      <p:ext uri="{BB962C8B-B14F-4D97-AF65-F5344CB8AC3E}">
        <p14:creationId xmlns:p14="http://schemas.microsoft.com/office/powerpoint/2010/main" val="380687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7F8D-61FB-40B0-A859-BE35A292BFF3}" type="slidenum">
              <a:rPr lang="en-US" smtClean="0"/>
              <a:t>42</a:t>
            </a:fld>
            <a:endParaRPr lang="en-US"/>
          </a:p>
        </p:txBody>
      </p:sp>
    </p:spTree>
    <p:extLst>
      <p:ext uri="{BB962C8B-B14F-4D97-AF65-F5344CB8AC3E}">
        <p14:creationId xmlns:p14="http://schemas.microsoft.com/office/powerpoint/2010/main" val="3637792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44</a:t>
            </a:fld>
            <a:endParaRPr lang="en-US"/>
          </a:p>
        </p:txBody>
      </p:sp>
    </p:spTree>
    <p:extLst>
      <p:ext uri="{BB962C8B-B14F-4D97-AF65-F5344CB8AC3E}">
        <p14:creationId xmlns:p14="http://schemas.microsoft.com/office/powerpoint/2010/main" val="3993498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50D4581-C39B-4BA0-861A-1F0ABEE08D08}" type="slidenum">
              <a:rPr lang="en-US" smtClean="0"/>
              <a:t>45</a:t>
            </a:fld>
            <a:endParaRPr lang="en-US"/>
          </a:p>
        </p:txBody>
      </p:sp>
    </p:spTree>
    <p:extLst>
      <p:ext uri="{BB962C8B-B14F-4D97-AF65-F5344CB8AC3E}">
        <p14:creationId xmlns:p14="http://schemas.microsoft.com/office/powerpoint/2010/main" val="3415473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46</a:t>
            </a:fld>
            <a:endParaRPr lang="en-US"/>
          </a:p>
        </p:txBody>
      </p:sp>
    </p:spTree>
    <p:extLst>
      <p:ext uri="{BB962C8B-B14F-4D97-AF65-F5344CB8AC3E}">
        <p14:creationId xmlns:p14="http://schemas.microsoft.com/office/powerpoint/2010/main" val="339196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3D7A7F8D-61FB-40B0-A859-BE35A292BFF3}" type="slidenum">
              <a:rPr lang="en-US" smtClean="0"/>
              <a:t>47</a:t>
            </a:fld>
            <a:endParaRPr lang="en-US"/>
          </a:p>
        </p:txBody>
      </p:sp>
    </p:spTree>
    <p:extLst>
      <p:ext uri="{BB962C8B-B14F-4D97-AF65-F5344CB8AC3E}">
        <p14:creationId xmlns:p14="http://schemas.microsoft.com/office/powerpoint/2010/main" val="1103556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7A7F8D-61FB-40B0-A859-BE35A292BFF3}" type="slidenum">
              <a:rPr lang="en-US" smtClean="0"/>
              <a:t>48</a:t>
            </a:fld>
            <a:endParaRPr lang="en-US"/>
          </a:p>
        </p:txBody>
      </p:sp>
    </p:spTree>
    <p:extLst>
      <p:ext uri="{BB962C8B-B14F-4D97-AF65-F5344CB8AC3E}">
        <p14:creationId xmlns:p14="http://schemas.microsoft.com/office/powerpoint/2010/main" val="2658415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7F8D-61FB-40B0-A859-BE35A292BFF3}" type="slidenum">
              <a:rPr lang="en-US" smtClean="0"/>
              <a:t>49</a:t>
            </a:fld>
            <a:endParaRPr lang="en-US"/>
          </a:p>
        </p:txBody>
      </p:sp>
    </p:spTree>
    <p:extLst>
      <p:ext uri="{BB962C8B-B14F-4D97-AF65-F5344CB8AC3E}">
        <p14:creationId xmlns:p14="http://schemas.microsoft.com/office/powerpoint/2010/main" val="3315400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7A7F8D-61FB-40B0-A859-BE35A292BFF3}" type="slidenum">
              <a:rPr lang="en-US" smtClean="0"/>
              <a:t>50</a:t>
            </a:fld>
            <a:endParaRPr lang="en-US"/>
          </a:p>
        </p:txBody>
      </p:sp>
    </p:spTree>
    <p:extLst>
      <p:ext uri="{BB962C8B-B14F-4D97-AF65-F5344CB8AC3E}">
        <p14:creationId xmlns:p14="http://schemas.microsoft.com/office/powerpoint/2010/main" val="3300126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51</a:t>
            </a:fld>
            <a:endParaRPr lang="en-US"/>
          </a:p>
        </p:txBody>
      </p:sp>
    </p:spTree>
    <p:extLst>
      <p:ext uri="{BB962C8B-B14F-4D97-AF65-F5344CB8AC3E}">
        <p14:creationId xmlns:p14="http://schemas.microsoft.com/office/powerpoint/2010/main" val="2288587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7F8D-61FB-40B0-A859-BE35A292BFF3}" type="slidenum">
              <a:rPr lang="en-US" smtClean="0"/>
              <a:t>52</a:t>
            </a:fld>
            <a:endParaRPr lang="en-US"/>
          </a:p>
        </p:txBody>
      </p:sp>
    </p:spTree>
    <p:extLst>
      <p:ext uri="{BB962C8B-B14F-4D97-AF65-F5344CB8AC3E}">
        <p14:creationId xmlns:p14="http://schemas.microsoft.com/office/powerpoint/2010/main" val="214777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6</a:t>
            </a:fld>
            <a:endParaRPr lang="en-US"/>
          </a:p>
        </p:txBody>
      </p:sp>
    </p:spTree>
    <p:extLst>
      <p:ext uri="{BB962C8B-B14F-4D97-AF65-F5344CB8AC3E}">
        <p14:creationId xmlns:p14="http://schemas.microsoft.com/office/powerpoint/2010/main" val="1290184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AC44-54B6-4718-B267-7CF08C76F6FA}" type="slidenum">
              <a:rPr lang="en-US" smtClean="0"/>
              <a:t>54</a:t>
            </a:fld>
            <a:endParaRPr lang="en-US"/>
          </a:p>
        </p:txBody>
      </p:sp>
    </p:spTree>
    <p:extLst>
      <p:ext uri="{BB962C8B-B14F-4D97-AF65-F5344CB8AC3E}">
        <p14:creationId xmlns:p14="http://schemas.microsoft.com/office/powerpoint/2010/main" val="334420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D84B9-A41C-4153-A5D9-F0A3F5757CE4}" type="slidenum">
              <a:rPr lang="en-US" smtClean="0"/>
              <a:t>7</a:t>
            </a:fld>
            <a:endParaRPr lang="en-US"/>
          </a:p>
        </p:txBody>
      </p:sp>
    </p:spTree>
    <p:extLst>
      <p:ext uri="{BB962C8B-B14F-4D97-AF65-F5344CB8AC3E}">
        <p14:creationId xmlns:p14="http://schemas.microsoft.com/office/powerpoint/2010/main" val="183160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BAAC44-54B6-4718-B267-7CF08C76F6FA}" type="slidenum">
              <a:rPr lang="en-US" smtClean="0"/>
              <a:t>8</a:t>
            </a:fld>
            <a:endParaRPr lang="en-US"/>
          </a:p>
        </p:txBody>
      </p:sp>
    </p:spTree>
    <p:extLst>
      <p:ext uri="{BB962C8B-B14F-4D97-AF65-F5344CB8AC3E}">
        <p14:creationId xmlns:p14="http://schemas.microsoft.com/office/powerpoint/2010/main" val="342688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AAC44-54B6-4718-B267-7CF08C76F6FA}" type="slidenum">
              <a:rPr lang="en-US" smtClean="0"/>
              <a:t>9</a:t>
            </a:fld>
            <a:endParaRPr lang="en-US"/>
          </a:p>
        </p:txBody>
      </p:sp>
    </p:spTree>
    <p:extLst>
      <p:ext uri="{BB962C8B-B14F-4D97-AF65-F5344CB8AC3E}">
        <p14:creationId xmlns:p14="http://schemas.microsoft.com/office/powerpoint/2010/main" val="254455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D84B9-A41C-4153-A5D9-F0A3F5757CE4}" type="slidenum">
              <a:rPr lang="en-US" smtClean="0"/>
              <a:t>10</a:t>
            </a:fld>
            <a:endParaRPr lang="en-US"/>
          </a:p>
        </p:txBody>
      </p:sp>
    </p:spTree>
    <p:extLst>
      <p:ext uri="{BB962C8B-B14F-4D97-AF65-F5344CB8AC3E}">
        <p14:creationId xmlns:p14="http://schemas.microsoft.com/office/powerpoint/2010/main" val="316506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581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8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21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81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10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16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71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48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57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70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21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E1881-AEE6-4E12-8B7C-9D682A2AE3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5205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osctr.ouhsc.edu/Seminar%20Seri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lincalc.com/IcuMortality/APACHEII.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453" y="760444"/>
            <a:ext cx="10363200" cy="1470025"/>
          </a:xfrm>
        </p:spPr>
        <p:txBody>
          <a:bodyPr/>
          <a:lstStyle/>
          <a:p>
            <a:r>
              <a:rPr lang="en-US" sz="4000" dirty="0"/>
              <a:t>Prediction Models and Risk Score Generation in Clinical Research: An Introduction</a:t>
            </a:r>
          </a:p>
        </p:txBody>
      </p:sp>
      <p:sp>
        <p:nvSpPr>
          <p:cNvPr id="3" name="Subtitle 2"/>
          <p:cNvSpPr>
            <a:spLocks noGrp="1"/>
          </p:cNvSpPr>
          <p:nvPr>
            <p:ph type="subTitle" idx="1"/>
          </p:nvPr>
        </p:nvSpPr>
        <p:spPr>
          <a:xfrm>
            <a:off x="867746" y="2230470"/>
            <a:ext cx="10038551" cy="3688192"/>
          </a:xfrm>
        </p:spPr>
        <p:txBody>
          <a:bodyPr>
            <a:noAutofit/>
          </a:bodyPr>
          <a:lstStyle/>
          <a:p>
            <a:r>
              <a:rPr lang="en-US" sz="2400" dirty="0"/>
              <a:t>OSCTR BERD WORKSHOP</a:t>
            </a:r>
          </a:p>
          <a:p>
            <a:r>
              <a:rPr lang="en-US" sz="2400" dirty="0"/>
              <a:t>October 29</a:t>
            </a:r>
            <a:r>
              <a:rPr lang="en-US" sz="2400" baseline="30000" dirty="0"/>
              <a:t>th</a:t>
            </a:r>
            <a:r>
              <a:rPr lang="en-US" sz="2400" dirty="0"/>
              <a:t> , 2021</a:t>
            </a:r>
          </a:p>
          <a:p>
            <a:endParaRPr lang="en-US" sz="2400" dirty="0"/>
          </a:p>
          <a:p>
            <a:r>
              <a:rPr lang="en-US" sz="2400" dirty="0"/>
              <a:t>Tabitha Garwe, </a:t>
            </a:r>
            <a:r>
              <a:rPr lang="en-US" sz="2400"/>
              <a:t>PhD, MPH</a:t>
            </a:r>
            <a:endParaRPr lang="en-US" sz="2400" dirty="0"/>
          </a:p>
          <a:p>
            <a:r>
              <a:rPr lang="en-US" sz="2400" dirty="0"/>
              <a:t>Associate Director – OSCTR BERD</a:t>
            </a:r>
          </a:p>
          <a:p>
            <a:r>
              <a:rPr lang="en-US" sz="2400" dirty="0"/>
              <a:t>Associate Professor of Epidemiology </a:t>
            </a:r>
          </a:p>
          <a:p>
            <a:r>
              <a:rPr lang="en-US" sz="2400" dirty="0"/>
              <a:t>Director, Surgical Outcomes Research</a:t>
            </a:r>
          </a:p>
          <a:p>
            <a:r>
              <a:rPr lang="en-US" sz="2400" dirty="0"/>
              <a:t>Co-Director – BERD Clinical Epidemiology Unit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118E1881-AEE6-4E12-8B7C-9D682A2AE324}"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91533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77779"/>
          </a:xfrm>
        </p:spPr>
        <p:txBody>
          <a:bodyPr>
            <a:normAutofit fontScale="90000"/>
          </a:bodyPr>
          <a:lstStyle/>
          <a:p>
            <a:r>
              <a:rPr lang="en-US" dirty="0"/>
              <a:t>Outcome</a:t>
            </a:r>
          </a:p>
        </p:txBody>
      </p:sp>
      <p:sp>
        <p:nvSpPr>
          <p:cNvPr id="3" name="Content Placeholder 2"/>
          <p:cNvSpPr>
            <a:spLocks noGrp="1"/>
          </p:cNvSpPr>
          <p:nvPr>
            <p:ph idx="1"/>
          </p:nvPr>
        </p:nvSpPr>
        <p:spPr>
          <a:xfrm>
            <a:off x="288758" y="896112"/>
            <a:ext cx="11671593" cy="5396405"/>
          </a:xfrm>
        </p:spPr>
        <p:txBody>
          <a:bodyPr>
            <a:normAutofit/>
          </a:bodyPr>
          <a:lstStyle/>
          <a:p>
            <a:pPr lvl="1"/>
            <a:r>
              <a:rPr lang="en-US" dirty="0"/>
              <a:t>Important, easily available, clearly defined and have minimal measurement error.</a:t>
            </a:r>
          </a:p>
          <a:p>
            <a:pPr lvl="1"/>
            <a:r>
              <a:rPr lang="en-US" dirty="0"/>
              <a:t>Typically dichotomous but may comprise continuous variables such as tumor growth, pain, or quality of life, etc.</a:t>
            </a:r>
          </a:p>
          <a:p>
            <a:pPr lvl="1"/>
            <a:r>
              <a:rPr lang="en-US" dirty="0"/>
              <a:t>Generally should not study intermediate outcomes</a:t>
            </a:r>
          </a:p>
          <a:p>
            <a:pPr lvl="1"/>
            <a:r>
              <a:rPr lang="en-US" dirty="0"/>
              <a:t>Time period of outcome occurrence important</a:t>
            </a:r>
          </a:p>
          <a:p>
            <a:pPr lvl="2"/>
            <a:r>
              <a:rPr lang="en-US" dirty="0"/>
              <a:t>Prediction over a shorter period is commonly less problematic than prediction over a longer time period.</a:t>
            </a:r>
          </a:p>
          <a:p>
            <a:pPr lvl="2"/>
            <a:r>
              <a:rPr lang="en-US" dirty="0"/>
              <a:t>Follow-up time may differ- use Kaplan Meier or Cox regression</a:t>
            </a:r>
          </a:p>
          <a:p>
            <a:pPr lvl="1"/>
            <a:r>
              <a:rPr lang="en-US" dirty="0"/>
              <a:t>Blinding important</a:t>
            </a:r>
          </a:p>
          <a:p>
            <a:pPr marL="457200" lvl="1" indent="0">
              <a:buNone/>
            </a:pPr>
            <a:endParaRPr lang="en-US" dirty="0"/>
          </a:p>
        </p:txBody>
      </p:sp>
    </p:spTree>
    <p:extLst>
      <p:ext uri="{BB962C8B-B14F-4D97-AF65-F5344CB8AC3E}">
        <p14:creationId xmlns:p14="http://schemas.microsoft.com/office/powerpoint/2010/main" val="8139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20595"/>
            <a:ext cx="8534400" cy="1143000"/>
          </a:xfrm>
        </p:spPr>
        <p:txBody>
          <a:bodyPr/>
          <a:lstStyle/>
          <a:p>
            <a:r>
              <a:rPr lang="en-US" dirty="0"/>
              <a:t>Predictors</a:t>
            </a:r>
          </a:p>
        </p:txBody>
      </p:sp>
      <p:sp>
        <p:nvSpPr>
          <p:cNvPr id="3" name="Content Placeholder 2"/>
          <p:cNvSpPr>
            <a:spLocks noGrp="1"/>
          </p:cNvSpPr>
          <p:nvPr>
            <p:ph idx="1"/>
          </p:nvPr>
        </p:nvSpPr>
        <p:spPr>
          <a:xfrm>
            <a:off x="878306" y="1034716"/>
            <a:ext cx="10852483" cy="4812630"/>
          </a:xfrm>
        </p:spPr>
        <p:txBody>
          <a:bodyPr>
            <a:normAutofit/>
          </a:bodyPr>
          <a:lstStyle/>
          <a:p>
            <a:r>
              <a:rPr lang="en-US" sz="3000" dirty="0"/>
              <a:t>Predictors should preferably be measured using methods applicable-or potentially applicable-to daily practice</a:t>
            </a:r>
          </a:p>
          <a:p>
            <a:pPr marL="0" indent="0">
              <a:buNone/>
            </a:pPr>
            <a:endParaRPr lang="en-US" sz="3000" dirty="0"/>
          </a:p>
          <a:p>
            <a:r>
              <a:rPr lang="en-US" sz="3000" dirty="0"/>
              <a:t>Feasibility plays an important role in choosing determinants</a:t>
            </a:r>
          </a:p>
          <a:p>
            <a:pPr lvl="1"/>
            <a:r>
              <a:rPr lang="en-US" sz="2400" dirty="0"/>
              <a:t>study proxy or surrogate predictors if the underlying predictor is too cumbersome to measure</a:t>
            </a:r>
          </a:p>
          <a:p>
            <a:r>
              <a:rPr lang="en-US" sz="3000" dirty="0"/>
              <a:t>Potential predictors should be measured and analyzed with a view to </a:t>
            </a:r>
            <a:r>
              <a:rPr lang="en-US" sz="3000" u="sng" dirty="0"/>
              <a:t>chronological hierarchy </a:t>
            </a:r>
            <a:r>
              <a:rPr lang="en-US" sz="3000" dirty="0"/>
              <a:t>in practice</a:t>
            </a:r>
          </a:p>
        </p:txBody>
      </p:sp>
    </p:spTree>
    <p:extLst>
      <p:ext uri="{BB962C8B-B14F-4D97-AF65-F5344CB8AC3E}">
        <p14:creationId xmlns:p14="http://schemas.microsoft.com/office/powerpoint/2010/main" val="72301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B2A5-FEF6-4F7C-9C82-78763E455CA4}"/>
              </a:ext>
            </a:extLst>
          </p:cNvPr>
          <p:cNvSpPr>
            <a:spLocks noGrp="1"/>
          </p:cNvSpPr>
          <p:nvPr>
            <p:ph type="title"/>
          </p:nvPr>
        </p:nvSpPr>
        <p:spPr>
          <a:xfrm>
            <a:off x="609600" y="274638"/>
            <a:ext cx="10972800" cy="912815"/>
          </a:xfrm>
        </p:spPr>
        <p:txBody>
          <a:bodyPr/>
          <a:lstStyle/>
          <a:p>
            <a:r>
              <a:rPr lang="en-US" dirty="0"/>
              <a:t>Missing Data</a:t>
            </a:r>
          </a:p>
        </p:txBody>
      </p:sp>
      <p:sp>
        <p:nvSpPr>
          <p:cNvPr id="3" name="Content Placeholder 2">
            <a:extLst>
              <a:ext uri="{FF2B5EF4-FFF2-40B4-BE49-F238E27FC236}">
                <a16:creationId xmlns:a16="http://schemas.microsoft.com/office/drawing/2014/main" id="{E80AC691-5DC8-4596-B794-E01892279E40}"/>
              </a:ext>
            </a:extLst>
          </p:cNvPr>
          <p:cNvSpPr>
            <a:spLocks noGrp="1"/>
          </p:cNvSpPr>
          <p:nvPr>
            <p:ph idx="1"/>
          </p:nvPr>
        </p:nvSpPr>
        <p:spPr>
          <a:xfrm>
            <a:off x="609599" y="1417639"/>
            <a:ext cx="11373853" cy="4269929"/>
          </a:xfrm>
        </p:spPr>
        <p:txBody>
          <a:bodyPr>
            <a:normAutofit/>
          </a:bodyPr>
          <a:lstStyle/>
          <a:p>
            <a:r>
              <a:rPr lang="en-US" dirty="0"/>
              <a:t>Complete case analysis can substantially reduce the data available and may introduce  bias</a:t>
            </a:r>
          </a:p>
          <a:p>
            <a:pPr lvl="1"/>
            <a:r>
              <a:rPr lang="en-US" dirty="0"/>
              <a:t>Data may not be missing at random</a:t>
            </a:r>
          </a:p>
          <a:p>
            <a:r>
              <a:rPr lang="en-US" dirty="0"/>
              <a:t>One can consider excluding predictors missing in a sizable proportion of the data</a:t>
            </a:r>
          </a:p>
          <a:p>
            <a:r>
              <a:rPr lang="en-US" dirty="0"/>
              <a:t>Multiple imputation is the preferred approach for handling missing data</a:t>
            </a:r>
          </a:p>
        </p:txBody>
      </p:sp>
      <p:sp>
        <p:nvSpPr>
          <p:cNvPr id="4" name="Slide Number Placeholder 3">
            <a:extLst>
              <a:ext uri="{FF2B5EF4-FFF2-40B4-BE49-F238E27FC236}">
                <a16:creationId xmlns:a16="http://schemas.microsoft.com/office/drawing/2014/main" id="{4DC062AD-E209-4D97-9C9C-BA816F847F14}"/>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85464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8857"/>
            <a:ext cx="8686800" cy="849086"/>
          </a:xfrm>
        </p:spPr>
        <p:txBody>
          <a:bodyPr>
            <a:normAutofit fontScale="90000"/>
          </a:bodyPr>
          <a:lstStyle/>
          <a:p>
            <a:r>
              <a:rPr lang="en-US" dirty="0"/>
              <a:t>     Model Fitting and Predictor Selection</a:t>
            </a:r>
          </a:p>
        </p:txBody>
      </p:sp>
      <p:sp>
        <p:nvSpPr>
          <p:cNvPr id="3" name="Content Placeholder 2"/>
          <p:cNvSpPr>
            <a:spLocks noGrp="1"/>
          </p:cNvSpPr>
          <p:nvPr>
            <p:ph idx="1"/>
          </p:nvPr>
        </p:nvSpPr>
        <p:spPr>
          <a:xfrm>
            <a:off x="304800" y="914400"/>
            <a:ext cx="11745686" cy="5236029"/>
          </a:xfrm>
        </p:spPr>
        <p:txBody>
          <a:bodyPr>
            <a:normAutofit fontScale="92500"/>
          </a:bodyPr>
          <a:lstStyle/>
          <a:p>
            <a:r>
              <a:rPr lang="en-US" dirty="0"/>
              <a:t>Multivariable techniques</a:t>
            </a:r>
          </a:p>
          <a:p>
            <a:pPr lvl="1"/>
            <a:r>
              <a:rPr lang="en-US" sz="2600" dirty="0"/>
              <a:t>Logistic regression – dichotomous outcome</a:t>
            </a:r>
          </a:p>
          <a:p>
            <a:pPr lvl="1"/>
            <a:r>
              <a:rPr lang="en-US" sz="2600" dirty="0"/>
              <a:t>Cox regression – time to event data</a:t>
            </a:r>
          </a:p>
          <a:p>
            <a:pPr lvl="1"/>
            <a:r>
              <a:rPr lang="en-US" sz="2600" dirty="0"/>
              <a:t>Linear regression – continuous outcomes</a:t>
            </a:r>
          </a:p>
          <a:p>
            <a:pPr lvl="1"/>
            <a:r>
              <a:rPr lang="en-US" sz="2600" dirty="0"/>
              <a:t>Penalized regression (ridge, lasso)</a:t>
            </a:r>
          </a:p>
          <a:p>
            <a:pPr lvl="1"/>
            <a:r>
              <a:rPr lang="en-US" sz="2600" dirty="0"/>
              <a:t>Machine learning techniques (tree based, neural networks)</a:t>
            </a:r>
          </a:p>
          <a:p>
            <a:r>
              <a:rPr lang="en-US" sz="3000" dirty="0"/>
              <a:t>Predictor Selection</a:t>
            </a:r>
          </a:p>
          <a:p>
            <a:pPr lvl="1"/>
            <a:r>
              <a:rPr lang="en-US" sz="2600" dirty="0"/>
              <a:t>Any information that precedes the outcome of interest in time and potentially predictive of outcome</a:t>
            </a:r>
          </a:p>
          <a:p>
            <a:pPr lvl="2"/>
            <a:r>
              <a:rPr lang="en-US" sz="2200" dirty="0"/>
              <a:t>demographic variables, clinical history, physical examination findings, type and severity of disease, comorbid conditions, and laboratory or imaging results.</a:t>
            </a:r>
          </a:p>
          <a:p>
            <a:pPr lvl="2"/>
            <a:r>
              <a:rPr lang="en-US" sz="2200" dirty="0"/>
              <a:t>Events per variable (EPV) rule of thumb - at least 10 individuals with outcome event per predictor</a:t>
            </a:r>
          </a:p>
        </p:txBody>
      </p:sp>
    </p:spTree>
    <p:extLst>
      <p:ext uri="{BB962C8B-B14F-4D97-AF65-F5344CB8AC3E}">
        <p14:creationId xmlns:p14="http://schemas.microsoft.com/office/powerpoint/2010/main" val="342904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8971-D950-4D07-8C88-CC9902095AB9}"/>
              </a:ext>
            </a:extLst>
          </p:cNvPr>
          <p:cNvSpPr>
            <a:spLocks noGrp="1"/>
          </p:cNvSpPr>
          <p:nvPr>
            <p:ph type="title"/>
          </p:nvPr>
        </p:nvSpPr>
        <p:spPr>
          <a:xfrm>
            <a:off x="609600" y="144460"/>
            <a:ext cx="10972800" cy="706023"/>
          </a:xfrm>
        </p:spPr>
        <p:txBody>
          <a:bodyPr>
            <a:normAutofit fontScale="90000"/>
          </a:bodyPr>
          <a:lstStyle/>
          <a:p>
            <a:r>
              <a:rPr lang="en-US" dirty="0"/>
              <a:t>Predictor Selection Strategies</a:t>
            </a:r>
          </a:p>
        </p:txBody>
      </p:sp>
      <p:sp>
        <p:nvSpPr>
          <p:cNvPr id="3" name="Content Placeholder 2">
            <a:extLst>
              <a:ext uri="{FF2B5EF4-FFF2-40B4-BE49-F238E27FC236}">
                <a16:creationId xmlns:a16="http://schemas.microsoft.com/office/drawing/2014/main" id="{65969ECF-9FDF-4C93-A956-6CA54BA804C0}"/>
              </a:ext>
            </a:extLst>
          </p:cNvPr>
          <p:cNvSpPr>
            <a:spLocks noGrp="1"/>
          </p:cNvSpPr>
          <p:nvPr>
            <p:ph idx="1"/>
          </p:nvPr>
        </p:nvSpPr>
        <p:spPr>
          <a:xfrm>
            <a:off x="450575" y="850483"/>
            <a:ext cx="11330608" cy="5147981"/>
          </a:xfrm>
        </p:spPr>
        <p:txBody>
          <a:bodyPr>
            <a:normAutofit fontScale="85000" lnSpcReduction="20000"/>
          </a:bodyPr>
          <a:lstStyle/>
          <a:p>
            <a:r>
              <a:rPr lang="en-US" dirty="0"/>
              <a:t>Subject matter/ clinically-driven</a:t>
            </a:r>
          </a:p>
          <a:p>
            <a:pPr lvl="1"/>
            <a:r>
              <a:rPr lang="en-US" dirty="0"/>
              <a:t>clinical experts in the research group or by literature review</a:t>
            </a:r>
          </a:p>
          <a:p>
            <a:r>
              <a:rPr lang="en-US" dirty="0"/>
              <a:t>Data-driven</a:t>
            </a:r>
          </a:p>
          <a:p>
            <a:pPr lvl="1"/>
            <a:r>
              <a:rPr lang="en-US" dirty="0"/>
              <a:t>Univariate analysis (discouraged)</a:t>
            </a:r>
          </a:p>
          <a:p>
            <a:pPr lvl="1"/>
            <a:r>
              <a:rPr lang="en-US" dirty="0"/>
              <a:t>multivariable modeling using forward selection (highly discouraged) or backward elimination</a:t>
            </a:r>
          </a:p>
          <a:p>
            <a:pPr lvl="1"/>
            <a:r>
              <a:rPr lang="en-US" dirty="0"/>
              <a:t>Penalized regression (ridge, lasso) – limit overfitting</a:t>
            </a:r>
          </a:p>
          <a:p>
            <a:pPr lvl="1"/>
            <a:r>
              <a:rPr lang="en-US" dirty="0"/>
              <a:t>All predictors initially included and selection occurs during the machine-learning based model development phase (tree-based, random forests, etc.)</a:t>
            </a:r>
          </a:p>
          <a:p>
            <a:r>
              <a:rPr lang="en-US" dirty="0"/>
              <a:t>Reducing number of candidate variables</a:t>
            </a:r>
          </a:p>
          <a:p>
            <a:pPr lvl="1"/>
            <a:r>
              <a:rPr lang="en-US" dirty="0"/>
              <a:t>combining similar predictors to a single one</a:t>
            </a:r>
          </a:p>
          <a:p>
            <a:pPr lvl="1"/>
            <a:r>
              <a:rPr lang="en-US" dirty="0"/>
              <a:t>exclude predictors that are highly correlated with others</a:t>
            </a:r>
          </a:p>
          <a:p>
            <a:pPr lvl="1"/>
            <a:r>
              <a:rPr lang="en-US" dirty="0"/>
              <a:t>Exclude frequently missing or predictors with limited variability among the study population</a:t>
            </a:r>
          </a:p>
          <a:p>
            <a:endParaRPr lang="en-US" dirty="0"/>
          </a:p>
        </p:txBody>
      </p:sp>
      <p:sp>
        <p:nvSpPr>
          <p:cNvPr id="4" name="Slide Number Placeholder 3">
            <a:extLst>
              <a:ext uri="{FF2B5EF4-FFF2-40B4-BE49-F238E27FC236}">
                <a16:creationId xmlns:a16="http://schemas.microsoft.com/office/drawing/2014/main" id="{1DCE0FBF-7174-404E-A09F-B7FD68D52232}"/>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92182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7437-71D8-4EFC-ACBC-D4C8827A05DE}"/>
              </a:ext>
            </a:extLst>
          </p:cNvPr>
          <p:cNvSpPr>
            <a:spLocks noGrp="1"/>
          </p:cNvSpPr>
          <p:nvPr>
            <p:ph type="title"/>
          </p:nvPr>
        </p:nvSpPr>
        <p:spPr/>
        <p:txBody>
          <a:bodyPr/>
          <a:lstStyle/>
          <a:p>
            <a:r>
              <a:rPr lang="en-US" dirty="0"/>
              <a:t>Model Assumptions and Predictions</a:t>
            </a:r>
          </a:p>
        </p:txBody>
      </p:sp>
      <p:sp>
        <p:nvSpPr>
          <p:cNvPr id="3" name="Content Placeholder 2">
            <a:extLst>
              <a:ext uri="{FF2B5EF4-FFF2-40B4-BE49-F238E27FC236}">
                <a16:creationId xmlns:a16="http://schemas.microsoft.com/office/drawing/2014/main" id="{30BE0F14-8C61-498B-8464-ED2848589702}"/>
              </a:ext>
            </a:extLst>
          </p:cNvPr>
          <p:cNvSpPr>
            <a:spLocks noGrp="1"/>
          </p:cNvSpPr>
          <p:nvPr>
            <p:ph idx="1"/>
          </p:nvPr>
        </p:nvSpPr>
        <p:spPr>
          <a:xfrm>
            <a:off x="609600" y="1417639"/>
            <a:ext cx="10972800" cy="4708526"/>
          </a:xfrm>
        </p:spPr>
        <p:txBody>
          <a:bodyPr>
            <a:normAutofit/>
          </a:bodyPr>
          <a:lstStyle/>
          <a:p>
            <a:r>
              <a:rPr lang="en-US" dirty="0"/>
              <a:t>A model that satisfies its underlying assumptions will yield better predictions</a:t>
            </a:r>
          </a:p>
          <a:p>
            <a:r>
              <a:rPr lang="en-US" dirty="0"/>
              <a:t>Evaluate predictions in new data</a:t>
            </a:r>
          </a:p>
          <a:p>
            <a:r>
              <a:rPr lang="en-US" dirty="0"/>
              <a:t>Example – simple logistic regression</a:t>
            </a:r>
          </a:p>
          <a:p>
            <a:pPr lvl="1"/>
            <a:r>
              <a:rPr lang="en-US" dirty="0"/>
              <a:t>2-week mortality ~  a + b1(ISS) + b2(PEC)</a:t>
            </a:r>
          </a:p>
          <a:p>
            <a:pPr lvl="2"/>
            <a:r>
              <a:rPr lang="en-US" dirty="0"/>
              <a:t>Distribution of 2-week mortality is binomial</a:t>
            </a:r>
          </a:p>
          <a:p>
            <a:pPr lvl="2"/>
            <a:r>
              <a:rPr lang="en-US" dirty="0"/>
              <a:t>ISS has a linear effect</a:t>
            </a:r>
          </a:p>
          <a:p>
            <a:pPr lvl="2"/>
            <a:r>
              <a:rPr lang="en-US" dirty="0"/>
              <a:t>Effects of PEC and ISS can be added</a:t>
            </a:r>
          </a:p>
          <a:p>
            <a:pPr lvl="1"/>
            <a:endParaRPr lang="en-US" dirty="0"/>
          </a:p>
        </p:txBody>
      </p:sp>
      <p:sp>
        <p:nvSpPr>
          <p:cNvPr id="4" name="Slide Number Placeholder 3">
            <a:extLst>
              <a:ext uri="{FF2B5EF4-FFF2-40B4-BE49-F238E27FC236}">
                <a16:creationId xmlns:a16="http://schemas.microsoft.com/office/drawing/2014/main" id="{EA72D4D7-959F-4583-B616-EFD6463629FD}"/>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2257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DC10-1295-4B65-B9C6-A09D3E99B884}"/>
              </a:ext>
            </a:extLst>
          </p:cNvPr>
          <p:cNvSpPr>
            <a:spLocks noGrp="1"/>
          </p:cNvSpPr>
          <p:nvPr>
            <p:ph type="title"/>
          </p:nvPr>
        </p:nvSpPr>
        <p:spPr>
          <a:xfrm>
            <a:off x="609600" y="274638"/>
            <a:ext cx="10972800" cy="874224"/>
          </a:xfrm>
        </p:spPr>
        <p:txBody>
          <a:bodyPr/>
          <a:lstStyle/>
          <a:p>
            <a:r>
              <a:rPr lang="en-US" dirty="0"/>
              <a:t>Continuous Predictors and Interactions</a:t>
            </a:r>
          </a:p>
        </p:txBody>
      </p:sp>
      <p:sp>
        <p:nvSpPr>
          <p:cNvPr id="3" name="Content Placeholder 2">
            <a:extLst>
              <a:ext uri="{FF2B5EF4-FFF2-40B4-BE49-F238E27FC236}">
                <a16:creationId xmlns:a16="http://schemas.microsoft.com/office/drawing/2014/main" id="{DC91DB2A-F79C-4D9D-86F8-4CC3381ABB07}"/>
              </a:ext>
            </a:extLst>
          </p:cNvPr>
          <p:cNvSpPr>
            <a:spLocks noGrp="1"/>
          </p:cNvSpPr>
          <p:nvPr>
            <p:ph idx="1"/>
          </p:nvPr>
        </p:nvSpPr>
        <p:spPr>
          <a:xfrm>
            <a:off x="609600" y="1254369"/>
            <a:ext cx="10972800" cy="4871795"/>
          </a:xfrm>
        </p:spPr>
        <p:txBody>
          <a:bodyPr>
            <a:normAutofit/>
          </a:bodyPr>
          <a:lstStyle/>
          <a:p>
            <a:r>
              <a:rPr lang="en-US" dirty="0"/>
              <a:t>Categorizing continuous variables into intervals</a:t>
            </a:r>
          </a:p>
          <a:p>
            <a:pPr lvl="1"/>
            <a:r>
              <a:rPr lang="en-US" dirty="0"/>
              <a:t>adding multiple categories spends more degrees of freedom</a:t>
            </a:r>
          </a:p>
          <a:p>
            <a:pPr lvl="1"/>
            <a:r>
              <a:rPr lang="en-US" dirty="0"/>
              <a:t>can lead to overfitting of the model</a:t>
            </a:r>
          </a:p>
          <a:p>
            <a:pPr lvl="1"/>
            <a:r>
              <a:rPr lang="en-US" dirty="0"/>
              <a:t>consider non-linear relationships with the outcome (e.g. using restricted cubic splines or fractional polynomials)</a:t>
            </a:r>
          </a:p>
          <a:p>
            <a:r>
              <a:rPr lang="en-US" dirty="0"/>
              <a:t>Effect of one predictor on the outcome may be dependent on the value of another predictor</a:t>
            </a:r>
          </a:p>
          <a:p>
            <a:pPr lvl="1"/>
            <a:r>
              <a:rPr lang="en-US" dirty="0"/>
              <a:t>Important interactions may be prespecified </a:t>
            </a:r>
            <a:r>
              <a:rPr lang="en-US" i="1" dirty="0" err="1"/>
              <a:t>apriori</a:t>
            </a:r>
            <a:r>
              <a:rPr lang="en-US" dirty="0"/>
              <a:t> and considered in model development</a:t>
            </a:r>
          </a:p>
        </p:txBody>
      </p:sp>
      <p:sp>
        <p:nvSpPr>
          <p:cNvPr id="4" name="Slide Number Placeholder 3">
            <a:extLst>
              <a:ext uri="{FF2B5EF4-FFF2-40B4-BE49-F238E27FC236}">
                <a16:creationId xmlns:a16="http://schemas.microsoft.com/office/drawing/2014/main" id="{B6A5F392-19EE-4B30-AC2C-161ABFB9C688}"/>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03555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055"/>
          </a:xfrm>
        </p:spPr>
        <p:txBody>
          <a:bodyPr/>
          <a:lstStyle/>
          <a:p>
            <a:r>
              <a:rPr lang="en-US" dirty="0"/>
              <a:t>ACI-TIPI Clinical Decision Rule</a:t>
            </a:r>
          </a:p>
        </p:txBody>
      </p:sp>
      <p:sp>
        <p:nvSpPr>
          <p:cNvPr id="3" name="Content Placeholder 2"/>
          <p:cNvSpPr>
            <a:spLocks noGrp="1"/>
          </p:cNvSpPr>
          <p:nvPr>
            <p:ph idx="1"/>
          </p:nvPr>
        </p:nvSpPr>
        <p:spPr>
          <a:xfrm>
            <a:off x="609600" y="1098563"/>
            <a:ext cx="10972800" cy="5027601"/>
          </a:xfrm>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842" y="1098563"/>
            <a:ext cx="8229600" cy="502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62800" y="6452209"/>
            <a:ext cx="3292642" cy="369332"/>
          </a:xfrm>
          <a:prstGeom prst="rect">
            <a:avLst/>
          </a:prstGeom>
          <a:noFill/>
        </p:spPr>
        <p:txBody>
          <a:bodyPr wrap="square" rtlCol="0">
            <a:spAutoFit/>
          </a:bodyPr>
          <a:lstStyle/>
          <a:p>
            <a:r>
              <a:rPr lang="en-US" dirty="0"/>
              <a:t>Newman &amp; Kohn, EBD, 1</a:t>
            </a:r>
            <a:r>
              <a:rPr lang="en-US" baseline="30000" dirty="0"/>
              <a:t>st</a:t>
            </a:r>
            <a:r>
              <a:rPr lang="en-US" dirty="0"/>
              <a:t> Edition</a:t>
            </a:r>
          </a:p>
        </p:txBody>
      </p:sp>
    </p:spTree>
    <p:extLst>
      <p:ext uri="{BB962C8B-B14F-4D97-AF65-F5344CB8AC3E}">
        <p14:creationId xmlns:p14="http://schemas.microsoft.com/office/powerpoint/2010/main" val="350598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439C-FD14-4330-ABCA-27517CE0FFAD}"/>
              </a:ext>
            </a:extLst>
          </p:cNvPr>
          <p:cNvSpPr>
            <a:spLocks noGrp="1"/>
          </p:cNvSpPr>
          <p:nvPr>
            <p:ph type="title"/>
          </p:nvPr>
        </p:nvSpPr>
        <p:spPr/>
        <p:txBody>
          <a:bodyPr/>
          <a:lstStyle/>
          <a:p>
            <a:r>
              <a:rPr lang="en-US" dirty="0"/>
              <a:t>Model Performance</a:t>
            </a:r>
          </a:p>
        </p:txBody>
      </p:sp>
      <p:sp>
        <p:nvSpPr>
          <p:cNvPr id="3" name="Content Placeholder 2">
            <a:extLst>
              <a:ext uri="{FF2B5EF4-FFF2-40B4-BE49-F238E27FC236}">
                <a16:creationId xmlns:a16="http://schemas.microsoft.com/office/drawing/2014/main" id="{4CF44201-554D-472B-ABA8-469BC5BB97B8}"/>
              </a:ext>
            </a:extLst>
          </p:cNvPr>
          <p:cNvSpPr>
            <a:spLocks noGrp="1"/>
          </p:cNvSpPr>
          <p:nvPr>
            <p:ph idx="1"/>
          </p:nvPr>
        </p:nvSpPr>
        <p:spPr>
          <a:xfrm>
            <a:off x="609600" y="1166018"/>
            <a:ext cx="10972800" cy="4525963"/>
          </a:xfrm>
        </p:spPr>
        <p:txBody>
          <a:bodyPr/>
          <a:lstStyle/>
          <a:p>
            <a:endParaRPr lang="en-US" dirty="0"/>
          </a:p>
          <a:p>
            <a:r>
              <a:rPr lang="en-US" dirty="0"/>
              <a:t>Discrimination - how well the test differentiates between patients more and less likely to have the outcome</a:t>
            </a:r>
          </a:p>
          <a:p>
            <a:endParaRPr lang="en-US" dirty="0"/>
          </a:p>
          <a:p>
            <a:r>
              <a:rPr lang="en-US" dirty="0"/>
              <a:t>Calibration - how well the probability estimated from the test result matches the actual probability</a:t>
            </a:r>
          </a:p>
          <a:p>
            <a:pPr lvl="1"/>
            <a:r>
              <a:rPr lang="en-US" dirty="0"/>
              <a:t>Low and high predictions correct?</a:t>
            </a:r>
          </a:p>
        </p:txBody>
      </p:sp>
      <p:sp>
        <p:nvSpPr>
          <p:cNvPr id="4" name="Slide Number Placeholder 3">
            <a:extLst>
              <a:ext uri="{FF2B5EF4-FFF2-40B4-BE49-F238E27FC236}">
                <a16:creationId xmlns:a16="http://schemas.microsoft.com/office/drawing/2014/main" id="{227E2D50-41B4-4AFB-86AC-16E83C461225}"/>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43961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fontScale="90000"/>
          </a:bodyPr>
          <a:lstStyle/>
          <a:p>
            <a:r>
              <a:rPr lang="en-US" dirty="0"/>
              <a:t>    Model Performance Measures: Discrimination</a:t>
            </a:r>
          </a:p>
        </p:txBody>
      </p:sp>
      <p:sp>
        <p:nvSpPr>
          <p:cNvPr id="3" name="Content Placeholder 2"/>
          <p:cNvSpPr>
            <a:spLocks noGrp="1"/>
          </p:cNvSpPr>
          <p:nvPr>
            <p:ph idx="1"/>
          </p:nvPr>
        </p:nvSpPr>
        <p:spPr>
          <a:xfrm>
            <a:off x="877824" y="1417638"/>
            <a:ext cx="10704576" cy="4434522"/>
          </a:xfrm>
        </p:spPr>
        <p:txBody>
          <a:bodyPr>
            <a:normAutofit/>
          </a:bodyPr>
          <a:lstStyle/>
          <a:p>
            <a:r>
              <a:rPr lang="en-US" dirty="0"/>
              <a:t>Most common multivariable techniques</a:t>
            </a:r>
          </a:p>
          <a:p>
            <a:pPr lvl="1"/>
            <a:r>
              <a:rPr lang="en-US" dirty="0"/>
              <a:t>Logistic regression – dichotomous outcome</a:t>
            </a:r>
          </a:p>
          <a:p>
            <a:pPr lvl="2"/>
            <a:r>
              <a:rPr lang="en-US" dirty="0"/>
              <a:t>AUROC (c-statistic)</a:t>
            </a:r>
          </a:p>
          <a:p>
            <a:pPr lvl="1"/>
            <a:r>
              <a:rPr lang="en-US" dirty="0"/>
              <a:t>Cox regression – time to event data</a:t>
            </a:r>
          </a:p>
          <a:p>
            <a:pPr lvl="2"/>
            <a:r>
              <a:rPr lang="en-US" dirty="0"/>
              <a:t>Outcomes of censored patients unknown, constructing ROC impossible</a:t>
            </a:r>
          </a:p>
          <a:p>
            <a:pPr lvl="2"/>
            <a:r>
              <a:rPr lang="en-US" dirty="0"/>
              <a:t>Concordance statistic (c-statistic can be easily calculated) – same interpretation as AUROC</a:t>
            </a:r>
          </a:p>
          <a:p>
            <a:pPr lvl="1"/>
            <a:r>
              <a:rPr lang="en-US" dirty="0"/>
              <a:t>Linear regression – continuous outcomes</a:t>
            </a:r>
          </a:p>
          <a:p>
            <a:pPr lvl="2"/>
            <a:r>
              <a:rPr lang="en-US" dirty="0"/>
              <a:t>Squared multiple correlation coefficient (R</a:t>
            </a:r>
            <a:r>
              <a:rPr lang="en-US" baseline="30000" dirty="0"/>
              <a:t>2</a:t>
            </a:r>
            <a:r>
              <a:rPr lang="en-US" dirty="0"/>
              <a:t>), aka the explained variance</a:t>
            </a:r>
          </a:p>
          <a:p>
            <a:pPr lvl="2"/>
            <a:endParaRPr lang="en-US" dirty="0"/>
          </a:p>
          <a:p>
            <a:endParaRPr lang="en-US" dirty="0"/>
          </a:p>
        </p:txBody>
      </p:sp>
    </p:spTree>
    <p:extLst>
      <p:ext uri="{BB962C8B-B14F-4D97-AF65-F5344CB8AC3E}">
        <p14:creationId xmlns:p14="http://schemas.microsoft.com/office/powerpoint/2010/main" val="346923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95795"/>
          </a:xfrm>
        </p:spPr>
        <p:txBody>
          <a:bodyPr/>
          <a:lstStyle/>
          <a:p>
            <a:r>
              <a:rPr lang="en-US" dirty="0"/>
              <a:t>Seminar Outline</a:t>
            </a:r>
          </a:p>
        </p:txBody>
      </p:sp>
      <p:sp>
        <p:nvSpPr>
          <p:cNvPr id="3" name="Content Placeholder 2"/>
          <p:cNvSpPr>
            <a:spLocks noGrp="1"/>
          </p:cNvSpPr>
          <p:nvPr>
            <p:ph idx="1"/>
          </p:nvPr>
        </p:nvSpPr>
        <p:spPr>
          <a:xfrm>
            <a:off x="609600" y="1170433"/>
            <a:ext cx="10972800" cy="4498847"/>
          </a:xfrm>
        </p:spPr>
        <p:txBody>
          <a:bodyPr>
            <a:normAutofit/>
          </a:bodyPr>
          <a:lstStyle/>
          <a:p>
            <a:endParaRPr lang="en-US" dirty="0"/>
          </a:p>
          <a:p>
            <a:r>
              <a:rPr lang="en-US" dirty="0"/>
              <a:t>Theoretical Background</a:t>
            </a:r>
          </a:p>
          <a:p>
            <a:pPr lvl="1"/>
            <a:r>
              <a:rPr lang="en-US" dirty="0"/>
              <a:t>Model development</a:t>
            </a:r>
          </a:p>
          <a:p>
            <a:pPr lvl="1"/>
            <a:r>
              <a:rPr lang="en-US" dirty="0"/>
              <a:t>Model Performance</a:t>
            </a:r>
          </a:p>
          <a:p>
            <a:pPr lvl="1"/>
            <a:r>
              <a:rPr lang="en-US" dirty="0"/>
              <a:t>Internal Validation</a:t>
            </a:r>
          </a:p>
          <a:p>
            <a:pPr lvl="1"/>
            <a:r>
              <a:rPr lang="en-US" dirty="0"/>
              <a:t>External Validation</a:t>
            </a:r>
          </a:p>
          <a:p>
            <a:r>
              <a:rPr lang="en-US" dirty="0"/>
              <a:t>Applied example using logistic regression</a:t>
            </a:r>
          </a:p>
          <a:p>
            <a:pPr lvl="1"/>
            <a:endParaRPr lang="en-US" dirty="0"/>
          </a:p>
          <a:p>
            <a:pPr marL="914400" lvl="2" indent="0">
              <a:buNone/>
            </a:pPr>
            <a:endParaRPr lang="en-US" dirty="0"/>
          </a:p>
        </p:txBody>
      </p:sp>
    </p:spTree>
    <p:extLst>
      <p:ext uri="{BB962C8B-B14F-4D97-AF65-F5344CB8AC3E}">
        <p14:creationId xmlns:p14="http://schemas.microsoft.com/office/powerpoint/2010/main" val="190246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576" y="381508"/>
            <a:ext cx="8229600" cy="672473"/>
          </a:xfrm>
        </p:spPr>
        <p:txBody>
          <a:bodyPr>
            <a:normAutofit fontScale="90000"/>
          </a:bodyPr>
          <a:lstStyle/>
          <a:p>
            <a:r>
              <a:rPr lang="en-US" dirty="0"/>
              <a:t>AUROC Curve</a:t>
            </a:r>
          </a:p>
        </p:txBody>
      </p:sp>
      <p:sp>
        <p:nvSpPr>
          <p:cNvPr id="3" name="Content Placeholder 2"/>
          <p:cNvSpPr>
            <a:spLocks noGrp="1"/>
          </p:cNvSpPr>
          <p:nvPr>
            <p:ph sz="half" idx="1"/>
          </p:nvPr>
        </p:nvSpPr>
        <p:spPr>
          <a:xfrm>
            <a:off x="987552" y="1208935"/>
            <a:ext cx="5858256" cy="4620648"/>
          </a:xfrm>
        </p:spPr>
        <p:txBody>
          <a:bodyPr>
            <a:normAutofit fontScale="85000" lnSpcReduction="10000"/>
          </a:bodyPr>
          <a:lstStyle/>
          <a:p>
            <a:r>
              <a:rPr lang="en-US" dirty="0"/>
              <a:t>Also known as a </a:t>
            </a:r>
            <a:r>
              <a:rPr lang="en-US" i="1" dirty="0"/>
              <a:t>relative operating characteristic curve</a:t>
            </a:r>
          </a:p>
          <a:p>
            <a:r>
              <a:rPr lang="en-US" dirty="0"/>
              <a:t> The ROC curve illustrates sensitivity and specificity tradeoffs as we vary the cutoff  point</a:t>
            </a:r>
          </a:p>
          <a:p>
            <a:pPr lvl="1"/>
            <a:r>
              <a:rPr lang="en-US" dirty="0"/>
              <a:t>A plot of the FP probability on the x-axis and the TP probability on the y-axis across several thresholds of a continuous value</a:t>
            </a:r>
          </a:p>
          <a:p>
            <a:r>
              <a:rPr lang="en-US" dirty="0"/>
              <a:t>Each point on the curve represents a Se/</a:t>
            </a:r>
            <a:r>
              <a:rPr lang="en-US" dirty="0" err="1"/>
              <a:t>Sp</a:t>
            </a:r>
            <a:r>
              <a:rPr lang="en-US" dirty="0"/>
              <a:t> pair corresponding to a particular cut-off (decision threshold or criterion value)</a:t>
            </a:r>
          </a:p>
          <a:p>
            <a:r>
              <a:rPr lang="en-US" dirty="0"/>
              <a:t>AUC is the area between the curve and the X-axis</a:t>
            </a:r>
          </a:p>
          <a:p>
            <a:pPr marL="0" indent="0">
              <a:buNone/>
            </a:pPr>
            <a:endParaRPr lang="en-US" dirty="0"/>
          </a:p>
        </p:txBody>
      </p:sp>
      <p:pic>
        <p:nvPicPr>
          <p:cNvPr id="6" name="Content Placeholder 5"/>
          <p:cNvPicPr>
            <a:picLocks noGrp="1" noChangeAspect="1"/>
          </p:cNvPicPr>
          <p:nvPr>
            <p:ph sz="half" idx="2"/>
          </p:nvPr>
        </p:nvPicPr>
        <p:blipFill>
          <a:blip r:embed="rId3"/>
          <a:stretch>
            <a:fillRect/>
          </a:stretch>
        </p:blipFill>
        <p:spPr>
          <a:xfrm>
            <a:off x="7010400" y="1735703"/>
            <a:ext cx="3200400" cy="3567113"/>
          </a:xfrm>
          <a:prstGeom prst="rect">
            <a:avLst/>
          </a:prstGeom>
        </p:spPr>
      </p:pic>
      <p:sp>
        <p:nvSpPr>
          <p:cNvPr id="4" name="Slide Number Placeholder 3"/>
          <p:cNvSpPr>
            <a:spLocks noGrp="1"/>
          </p:cNvSpPr>
          <p:nvPr>
            <p:ph type="sldNum" sz="quarter" idx="12"/>
          </p:nvPr>
        </p:nvSpPr>
        <p:spPr/>
        <p:txBody>
          <a:bodyPr/>
          <a:lstStyle/>
          <a:p>
            <a:fld id="{118E1881-AEE6-4E12-8B7C-9D682A2AE324}"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95176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534400" cy="827331"/>
          </a:xfrm>
        </p:spPr>
        <p:txBody>
          <a:bodyPr/>
          <a:lstStyle/>
          <a:p>
            <a:r>
              <a:rPr lang="en-US" dirty="0"/>
              <a:t>      Area Under the ROC Curve (AUC)</a:t>
            </a:r>
          </a:p>
        </p:txBody>
      </p:sp>
      <p:sp>
        <p:nvSpPr>
          <p:cNvPr id="3" name="Content Placeholder 2"/>
          <p:cNvSpPr>
            <a:spLocks noGrp="1"/>
          </p:cNvSpPr>
          <p:nvPr>
            <p:ph idx="1"/>
          </p:nvPr>
        </p:nvSpPr>
        <p:spPr>
          <a:xfrm>
            <a:off x="694943" y="1101969"/>
            <a:ext cx="11308163" cy="4912053"/>
          </a:xfrm>
        </p:spPr>
        <p:txBody>
          <a:bodyPr/>
          <a:lstStyle/>
          <a:p>
            <a:pPr lvl="1"/>
            <a:r>
              <a:rPr lang="en-US" dirty="0"/>
              <a:t>Quantifies the discrimination of the test</a:t>
            </a:r>
          </a:p>
          <a:p>
            <a:pPr lvl="2"/>
            <a:r>
              <a:rPr lang="en-US" sz="2000" dirty="0"/>
              <a:t>the probability that, confronted with a pair of randomly chosen patients, one of whom truly has the disease of interest and the other of whom truly does not, the test will accurately identify which of the pair has the disease.</a:t>
            </a:r>
          </a:p>
          <a:p>
            <a:pPr lvl="2"/>
            <a:r>
              <a:rPr lang="en-US" sz="2000" dirty="0"/>
              <a:t>The AUC summarizes the whole of the ROC curve, and therefore all parts of the curve are represented within the AUC.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424" y="3200400"/>
            <a:ext cx="5010912" cy="281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65FF1F5-A492-4385-BA23-2CBFB8A10623}"/>
              </a:ext>
            </a:extLst>
          </p:cNvPr>
          <p:cNvSpPr txBox="1"/>
          <p:nvPr/>
        </p:nvSpPr>
        <p:spPr>
          <a:xfrm>
            <a:off x="7882044" y="5386699"/>
            <a:ext cx="4121063" cy="646331"/>
          </a:xfrm>
          <a:prstGeom prst="rect">
            <a:avLst/>
          </a:prstGeom>
          <a:noFill/>
        </p:spPr>
        <p:txBody>
          <a:bodyPr wrap="square" rtlCol="0">
            <a:spAutoFit/>
          </a:bodyPr>
          <a:lstStyle/>
          <a:p>
            <a:r>
              <a:rPr lang="en-US" dirty="0">
                <a:hlinkClick r:id="rId4"/>
              </a:rPr>
              <a:t>http://osctr.ouhsc.edu/Seminar%20Series</a:t>
            </a:r>
            <a:endParaRPr lang="en-US" dirty="0"/>
          </a:p>
          <a:p>
            <a:endParaRPr lang="en-US" dirty="0"/>
          </a:p>
        </p:txBody>
      </p:sp>
    </p:spTree>
    <p:extLst>
      <p:ext uri="{BB962C8B-B14F-4D97-AF65-F5344CB8AC3E}">
        <p14:creationId xmlns:p14="http://schemas.microsoft.com/office/powerpoint/2010/main" val="307155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884B-5FEC-4A4C-8ADB-9FEBCF2128DD}"/>
              </a:ext>
            </a:extLst>
          </p:cNvPr>
          <p:cNvSpPr>
            <a:spLocks noGrp="1"/>
          </p:cNvSpPr>
          <p:nvPr>
            <p:ph type="title"/>
          </p:nvPr>
        </p:nvSpPr>
        <p:spPr>
          <a:xfrm>
            <a:off x="713233" y="274638"/>
            <a:ext cx="11138798" cy="1143000"/>
          </a:xfrm>
        </p:spPr>
        <p:txBody>
          <a:bodyPr>
            <a:normAutofit fontScale="90000"/>
          </a:bodyPr>
          <a:lstStyle/>
          <a:p>
            <a:r>
              <a:rPr lang="en-US" dirty="0"/>
              <a:t>Model Performance Measures: Discrimination</a:t>
            </a:r>
            <a:br>
              <a:rPr lang="en-US" dirty="0"/>
            </a:br>
            <a:r>
              <a:rPr lang="en-US" dirty="0"/>
              <a:t>Binary Outcomes</a:t>
            </a:r>
          </a:p>
        </p:txBody>
      </p:sp>
      <p:sp>
        <p:nvSpPr>
          <p:cNvPr id="3" name="Content Placeholder 2">
            <a:extLst>
              <a:ext uri="{FF2B5EF4-FFF2-40B4-BE49-F238E27FC236}">
                <a16:creationId xmlns:a16="http://schemas.microsoft.com/office/drawing/2014/main" id="{18B18D3F-EE26-4232-B11C-281D33987E8F}"/>
              </a:ext>
            </a:extLst>
          </p:cNvPr>
          <p:cNvSpPr>
            <a:spLocks noGrp="1"/>
          </p:cNvSpPr>
          <p:nvPr>
            <p:ph idx="1"/>
          </p:nvPr>
        </p:nvSpPr>
        <p:spPr>
          <a:xfrm>
            <a:off x="565522" y="1417638"/>
            <a:ext cx="11138798" cy="5165724"/>
          </a:xfrm>
        </p:spPr>
        <p:txBody>
          <a:bodyPr>
            <a:normAutofit/>
          </a:bodyPr>
          <a:lstStyle/>
          <a:p>
            <a:r>
              <a:rPr lang="en-US" dirty="0"/>
              <a:t>Overall Misclassification (Error) Rate</a:t>
            </a:r>
          </a:p>
          <a:p>
            <a:pPr lvl="1"/>
            <a:r>
              <a:rPr lang="en-US" dirty="0"/>
              <a:t>the proportion of observations (over the sample) for which the predicted outcome and actual outcome disagree; </a:t>
            </a:r>
            <a:r>
              <a:rPr lang="en-US" b="1" dirty="0"/>
              <a:t>Error Rate = (FP + FN)/N</a:t>
            </a:r>
          </a:p>
          <a:p>
            <a:pPr lvl="2"/>
            <a:r>
              <a:rPr lang="en-US" b="1" dirty="0"/>
              <a:t>Accuracy Rate </a:t>
            </a:r>
            <a:r>
              <a:rPr lang="en-US" dirty="0"/>
              <a:t>= 1 − misclassification rate</a:t>
            </a:r>
          </a:p>
          <a:p>
            <a:r>
              <a:rPr lang="en-US" dirty="0"/>
              <a:t>False positive and False Negative Rates</a:t>
            </a:r>
          </a:p>
          <a:p>
            <a:pPr lvl="2"/>
            <a:r>
              <a:rPr lang="es-ES" dirty="0"/>
              <a:t>P^(Y=1|X ) + P^(Y=0|X ) = 1 </a:t>
            </a:r>
            <a:r>
              <a:rPr lang="en-US" dirty="0"/>
              <a:t>(where P^(= predicted probability and X=covariates)</a:t>
            </a:r>
          </a:p>
          <a:p>
            <a:pPr lvl="2"/>
            <a:r>
              <a:rPr lang="en-US" dirty="0"/>
              <a:t>SAS default : If P^(Y=1&gt;0.5|X ) then Test = 1 (positive) else test = 0 (negative)</a:t>
            </a:r>
          </a:p>
          <a:p>
            <a:pPr lvl="1"/>
            <a:r>
              <a:rPr lang="en-US" dirty="0"/>
              <a:t>FP/FN </a:t>
            </a:r>
            <a:r>
              <a:rPr lang="en-US" dirty="0">
                <a:sym typeface="Wingdings" panose="05000000000000000000" pitchFamily="2" charset="2"/>
              </a:rPr>
              <a:t> compare actual classification to test classification</a:t>
            </a:r>
            <a:endParaRPr lang="en-US" dirty="0"/>
          </a:p>
          <a:p>
            <a:pPr lvl="1"/>
            <a:endParaRPr lang="en-US" dirty="0"/>
          </a:p>
          <a:p>
            <a:pPr lvl="1"/>
            <a:endParaRPr lang="en-US" dirty="0"/>
          </a:p>
        </p:txBody>
      </p:sp>
    </p:spTree>
    <p:extLst>
      <p:ext uri="{BB962C8B-B14F-4D97-AF65-F5344CB8AC3E}">
        <p14:creationId xmlns:p14="http://schemas.microsoft.com/office/powerpoint/2010/main" val="160178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C2A3-050E-4412-9807-3B4F42F7A722}"/>
              </a:ext>
            </a:extLst>
          </p:cNvPr>
          <p:cNvSpPr>
            <a:spLocks noGrp="1"/>
          </p:cNvSpPr>
          <p:nvPr>
            <p:ph type="title"/>
          </p:nvPr>
        </p:nvSpPr>
        <p:spPr/>
        <p:txBody>
          <a:bodyPr>
            <a:normAutofit fontScale="90000"/>
          </a:bodyPr>
          <a:lstStyle/>
          <a:p>
            <a:r>
              <a:rPr lang="en-US" dirty="0"/>
              <a:t>Model Performance Measures: Discrimination</a:t>
            </a:r>
            <a:br>
              <a:rPr lang="en-US" dirty="0"/>
            </a:br>
            <a:r>
              <a:rPr lang="en-US" dirty="0" err="1"/>
              <a:t>Tjur</a:t>
            </a:r>
            <a:r>
              <a:rPr lang="en-US" dirty="0"/>
              <a:t> R-Squared</a:t>
            </a:r>
          </a:p>
        </p:txBody>
      </p:sp>
      <p:sp>
        <p:nvSpPr>
          <p:cNvPr id="3" name="Content Placeholder 2">
            <a:extLst>
              <a:ext uri="{FF2B5EF4-FFF2-40B4-BE49-F238E27FC236}">
                <a16:creationId xmlns:a16="http://schemas.microsoft.com/office/drawing/2014/main" id="{29986B6A-90F6-428C-9BD1-52ED24CCC664}"/>
              </a:ext>
            </a:extLst>
          </p:cNvPr>
          <p:cNvSpPr>
            <a:spLocks noGrp="1"/>
          </p:cNvSpPr>
          <p:nvPr>
            <p:ph idx="1"/>
          </p:nvPr>
        </p:nvSpPr>
        <p:spPr>
          <a:xfrm>
            <a:off x="914400" y="1600200"/>
            <a:ext cx="10972800" cy="4983162"/>
          </a:xfrm>
        </p:spPr>
        <p:txBody>
          <a:bodyPr>
            <a:normAutofit/>
          </a:bodyPr>
          <a:lstStyle/>
          <a:p>
            <a:r>
              <a:rPr lang="en-US" dirty="0"/>
              <a:t>Also known as </a:t>
            </a:r>
            <a:r>
              <a:rPr lang="en-US" dirty="0" err="1"/>
              <a:t>Tjur’s</a:t>
            </a:r>
            <a:r>
              <a:rPr lang="en-US" dirty="0"/>
              <a:t>  D or </a:t>
            </a:r>
            <a:r>
              <a:rPr lang="en-US" dirty="0" err="1"/>
              <a:t>Tjur’s</a:t>
            </a:r>
            <a:r>
              <a:rPr lang="en-US" dirty="0"/>
              <a:t> coefficient of discrimination</a:t>
            </a:r>
          </a:p>
          <a:p>
            <a:r>
              <a:rPr lang="en-US" dirty="0"/>
              <a:t>Mean difference of the predicted probabilities of the two response levels</a:t>
            </a:r>
          </a:p>
          <a:p>
            <a:pPr lvl="1"/>
            <a:r>
              <a:rPr lang="en-US" dirty="0"/>
              <a:t>For each of the two categories of the dependent variable, calculate the mean of the predicted probabilities of an event. Then, take the absolute value of the difference between those two means, that’s it!</a:t>
            </a:r>
          </a:p>
          <a:p>
            <a:r>
              <a:rPr lang="en-US" dirty="0"/>
              <a:t>Closely related to R2 definitions for linear models</a:t>
            </a:r>
          </a:p>
          <a:p>
            <a:endParaRPr lang="en-US" dirty="0"/>
          </a:p>
        </p:txBody>
      </p:sp>
      <p:sp>
        <p:nvSpPr>
          <p:cNvPr id="4" name="TextBox 3">
            <a:extLst>
              <a:ext uri="{FF2B5EF4-FFF2-40B4-BE49-F238E27FC236}">
                <a16:creationId xmlns:a16="http://schemas.microsoft.com/office/drawing/2014/main" id="{1FE62CC4-E228-450A-B5FB-6EA78BA1CB87}"/>
              </a:ext>
            </a:extLst>
          </p:cNvPr>
          <p:cNvSpPr txBox="1"/>
          <p:nvPr/>
        </p:nvSpPr>
        <p:spPr>
          <a:xfrm>
            <a:off x="3895344" y="5257800"/>
            <a:ext cx="7687056" cy="646331"/>
          </a:xfrm>
          <a:prstGeom prst="rect">
            <a:avLst/>
          </a:prstGeom>
          <a:noFill/>
        </p:spPr>
        <p:txBody>
          <a:bodyPr wrap="square" rtlCol="0">
            <a:spAutoFit/>
          </a:bodyPr>
          <a:lstStyle/>
          <a:p>
            <a:r>
              <a:rPr lang="en-US" dirty="0"/>
              <a:t>Allison, P. D. Commentary  (2014). Measures of fit for logistic regression. </a:t>
            </a:r>
          </a:p>
          <a:p>
            <a:r>
              <a:rPr lang="en-US" dirty="0"/>
              <a:t>In Proceedings of the SAS Global Forum 2014 Conference.</a:t>
            </a:r>
          </a:p>
        </p:txBody>
      </p:sp>
    </p:spTree>
    <p:extLst>
      <p:ext uri="{BB962C8B-B14F-4D97-AF65-F5344CB8AC3E}">
        <p14:creationId xmlns:p14="http://schemas.microsoft.com/office/powerpoint/2010/main" val="1447766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42534"/>
          </a:xfrm>
        </p:spPr>
        <p:txBody>
          <a:bodyPr>
            <a:normAutofit fontScale="90000"/>
          </a:bodyPr>
          <a:lstStyle/>
          <a:p>
            <a:r>
              <a:rPr lang="en-US" dirty="0"/>
              <a:t>    Model Performance Measures: Recalibrating or updating a model</a:t>
            </a:r>
          </a:p>
        </p:txBody>
      </p:sp>
      <p:sp>
        <p:nvSpPr>
          <p:cNvPr id="3" name="Content Placeholder 2"/>
          <p:cNvSpPr>
            <a:spLocks noGrp="1"/>
          </p:cNvSpPr>
          <p:nvPr>
            <p:ph idx="1"/>
          </p:nvPr>
        </p:nvSpPr>
        <p:spPr>
          <a:xfrm>
            <a:off x="685800" y="1317172"/>
            <a:ext cx="10972800" cy="4441372"/>
          </a:xfrm>
        </p:spPr>
        <p:txBody>
          <a:bodyPr>
            <a:normAutofit/>
          </a:bodyPr>
          <a:lstStyle/>
          <a:p>
            <a:r>
              <a:rPr lang="en-US" dirty="0"/>
              <a:t>Reclassification Measures: Extent to which an extended model improves the classification of participants with and without the outcome compared with the basic model without that predictor.</a:t>
            </a:r>
          </a:p>
          <a:p>
            <a:r>
              <a:rPr lang="en-US" b="1" dirty="0"/>
              <a:t>Net Reclassification Improvement (NRI)</a:t>
            </a:r>
          </a:p>
          <a:p>
            <a:pPr lvl="1"/>
            <a:r>
              <a:rPr lang="en-US" dirty="0"/>
              <a:t>Quantifies the number of individuals that are correctly reclassified into clinically meaningful higher or lower risk categories with the addition of a new predictor, using pre-specified risk groups [</a:t>
            </a:r>
            <a:r>
              <a:rPr lang="en-US" dirty="0" err="1"/>
              <a:t>Pencina</a:t>
            </a:r>
            <a:r>
              <a:rPr lang="en-US" dirty="0"/>
              <a:t> et al., 2008].</a:t>
            </a:r>
          </a:p>
        </p:txBody>
      </p:sp>
    </p:spTree>
    <p:extLst>
      <p:ext uri="{BB962C8B-B14F-4D97-AF65-F5344CB8AC3E}">
        <p14:creationId xmlns:p14="http://schemas.microsoft.com/office/powerpoint/2010/main" val="427023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Model Performance Measures: Reclassification Measures</a:t>
            </a:r>
          </a:p>
        </p:txBody>
      </p:sp>
      <p:sp>
        <p:nvSpPr>
          <p:cNvPr id="3" name="Content Placeholder 2"/>
          <p:cNvSpPr>
            <a:spLocks noGrp="1"/>
          </p:cNvSpPr>
          <p:nvPr>
            <p:ph idx="1"/>
          </p:nvPr>
        </p:nvSpPr>
        <p:spPr>
          <a:xfrm>
            <a:off x="533399" y="1524000"/>
            <a:ext cx="11244944" cy="4278086"/>
          </a:xfrm>
        </p:spPr>
        <p:txBody>
          <a:bodyPr>
            <a:normAutofit lnSpcReduction="10000"/>
          </a:bodyPr>
          <a:lstStyle/>
          <a:p>
            <a:r>
              <a:rPr lang="en-US" b="1" dirty="0"/>
              <a:t>Integrated Discrimination Improvement (IDI)</a:t>
            </a:r>
          </a:p>
          <a:p>
            <a:pPr lvl="1"/>
            <a:r>
              <a:rPr lang="en-US" dirty="0"/>
              <a:t>In contrast to the NRI, the IDI does not require subjectively predefined risk thresholds.</a:t>
            </a:r>
          </a:p>
          <a:p>
            <a:pPr lvl="1"/>
            <a:r>
              <a:rPr lang="en-US" dirty="0"/>
              <a:t>Estimated improvement in the average sensitivity of the basic model with addition of the new predictor minus the estimated decrease in the mean specificity, summarized over all possible risk thresholds.</a:t>
            </a:r>
          </a:p>
          <a:p>
            <a:r>
              <a:rPr lang="en-US" dirty="0"/>
              <a:t>NRI and IDI – Potentially useful model performance measures</a:t>
            </a:r>
          </a:p>
          <a:p>
            <a:pPr lvl="1"/>
            <a:r>
              <a:rPr lang="en-US" dirty="0"/>
              <a:t>Newer, statistical methods not yet well developed</a:t>
            </a:r>
          </a:p>
          <a:p>
            <a:pPr lvl="1"/>
            <a:r>
              <a:rPr lang="en-US" dirty="0"/>
              <a:t>Careful application is necessary</a:t>
            </a:r>
          </a:p>
        </p:txBody>
      </p:sp>
    </p:spTree>
    <p:extLst>
      <p:ext uri="{BB962C8B-B14F-4D97-AF65-F5344CB8AC3E}">
        <p14:creationId xmlns:p14="http://schemas.microsoft.com/office/powerpoint/2010/main" val="233726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791"/>
            <a:ext cx="10972800" cy="1143000"/>
          </a:xfrm>
        </p:spPr>
        <p:txBody>
          <a:bodyPr/>
          <a:lstStyle/>
          <a:p>
            <a:r>
              <a:rPr lang="en-US" dirty="0"/>
              <a:t>Model Performance Measures: Calibration</a:t>
            </a:r>
          </a:p>
        </p:txBody>
      </p:sp>
      <p:sp>
        <p:nvSpPr>
          <p:cNvPr id="3" name="Content Placeholder 2"/>
          <p:cNvSpPr>
            <a:spLocks noGrp="1"/>
          </p:cNvSpPr>
          <p:nvPr>
            <p:ph idx="1"/>
          </p:nvPr>
        </p:nvSpPr>
        <p:spPr>
          <a:xfrm>
            <a:off x="1184031" y="1031631"/>
            <a:ext cx="9648092" cy="4935415"/>
          </a:xfrm>
        </p:spPr>
        <p:txBody>
          <a:bodyPr>
            <a:normAutofit lnSpcReduction="10000"/>
          </a:bodyPr>
          <a:lstStyle/>
          <a:p>
            <a:r>
              <a:rPr lang="en-US" dirty="0"/>
              <a:t>Quantifying/Assessing Calibration</a:t>
            </a:r>
          </a:p>
          <a:p>
            <a:pPr lvl="1"/>
            <a:r>
              <a:rPr lang="en-US" sz="2600" dirty="0"/>
              <a:t>Calibration plot - graph of observed versus predicted probabilities</a:t>
            </a:r>
          </a:p>
          <a:p>
            <a:pPr lvl="2"/>
            <a:r>
              <a:rPr lang="en-US" sz="2200" dirty="0"/>
              <a:t>Calibration slope -- &lt; 1 (overfitted); &gt; 1 (underfitted)</a:t>
            </a:r>
          </a:p>
          <a:p>
            <a:pPr lvl="1"/>
            <a:r>
              <a:rPr lang="en-US" sz="2600" dirty="0"/>
              <a:t>Goodness of Fit Tests (e.g. Hosmer and </a:t>
            </a:r>
            <a:r>
              <a:rPr lang="en-US" sz="2600" dirty="0" err="1"/>
              <a:t>Lemeshow</a:t>
            </a:r>
            <a:r>
              <a:rPr lang="en-US" sz="2600" dirty="0"/>
              <a:t>)</a:t>
            </a:r>
          </a:p>
          <a:p>
            <a:pPr lvl="1"/>
            <a:r>
              <a:rPr lang="en-US" sz="2600" dirty="0"/>
              <a:t>Bland-Altman Calibration Plots with Mean Bias* and SD of Errors</a:t>
            </a:r>
          </a:p>
          <a:p>
            <a:pPr lvl="1"/>
            <a:r>
              <a:rPr lang="en-US" sz="2600" dirty="0"/>
              <a:t>Brier Score (Mean Squared Error)</a:t>
            </a:r>
          </a:p>
          <a:p>
            <a:r>
              <a:rPr lang="en-US" dirty="0"/>
              <a:t>Note, overall calibration of a model is generally good in the “derivation” dataset</a:t>
            </a:r>
          </a:p>
          <a:p>
            <a:pPr lvl="1"/>
            <a:r>
              <a:rPr lang="en-US" sz="2600" dirty="0"/>
              <a:t>E.g. mean bias is always 0 for a logistic regression model in the dataset used to derive its coefficients</a:t>
            </a:r>
          </a:p>
          <a:p>
            <a:pPr marL="0" indent="0">
              <a:buNone/>
            </a:pPr>
            <a:endParaRPr lang="en-US" dirty="0"/>
          </a:p>
        </p:txBody>
      </p:sp>
    </p:spTree>
    <p:extLst>
      <p:ext uri="{BB962C8B-B14F-4D97-AF65-F5344CB8AC3E}">
        <p14:creationId xmlns:p14="http://schemas.microsoft.com/office/powerpoint/2010/main" val="386979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77506"/>
          </a:xfrm>
        </p:spPr>
        <p:txBody>
          <a:bodyPr/>
          <a:lstStyle/>
          <a:p>
            <a:r>
              <a:rPr lang="en-US" dirty="0"/>
              <a:t>    Model Performance Measures: Calibration</a:t>
            </a:r>
          </a:p>
        </p:txBody>
      </p:sp>
      <p:sp>
        <p:nvSpPr>
          <p:cNvPr id="3" name="Content Placeholder 2"/>
          <p:cNvSpPr>
            <a:spLocks noGrp="1"/>
          </p:cNvSpPr>
          <p:nvPr>
            <p:ph idx="1"/>
          </p:nvPr>
        </p:nvSpPr>
        <p:spPr>
          <a:xfrm>
            <a:off x="609600" y="1371600"/>
            <a:ext cx="11186160" cy="4718304"/>
          </a:xfrm>
        </p:spPr>
        <p:txBody>
          <a:bodyPr>
            <a:normAutofit/>
          </a:bodyPr>
          <a:lstStyle/>
          <a:p>
            <a:r>
              <a:rPr lang="en-US" dirty="0"/>
              <a:t>How accurate are the predicted probabilities?</a:t>
            </a:r>
          </a:p>
          <a:p>
            <a:pPr lvl="1"/>
            <a:r>
              <a:rPr lang="en-US" dirty="0"/>
              <a:t>Break the population into groups (often deciles of risk)</a:t>
            </a:r>
          </a:p>
          <a:p>
            <a:pPr lvl="1"/>
            <a:r>
              <a:rPr lang="en-US" dirty="0"/>
              <a:t>Compare actual (observed frequencies) and predicted probabilities for each group</a:t>
            </a:r>
          </a:p>
          <a:p>
            <a:pPr lvl="1"/>
            <a:r>
              <a:rPr lang="en-US" dirty="0"/>
              <a:t>Goodness-of-Fit statistical tests (e.g. Hosmer-</a:t>
            </a:r>
            <a:r>
              <a:rPr lang="en-US" dirty="0" err="1"/>
              <a:t>Lemeshow</a:t>
            </a:r>
            <a:r>
              <a:rPr lang="en-US" dirty="0"/>
              <a:t>) provide p-values for the discrepancy between observed and predicted probabilities but no summary estimate of "effect size“</a:t>
            </a:r>
          </a:p>
          <a:p>
            <a:pPr lvl="2"/>
            <a:r>
              <a:rPr lang="en-US" dirty="0"/>
              <a:t>Large sample size - P-values can be statistically significant even when the calibration is good</a:t>
            </a:r>
          </a:p>
          <a:p>
            <a:pPr lvl="2"/>
            <a:r>
              <a:rPr lang="en-US" dirty="0"/>
              <a:t>Small sample size - poor calibration will not be statistically significant</a:t>
            </a:r>
          </a:p>
          <a:p>
            <a:endParaRPr lang="en-US" dirty="0"/>
          </a:p>
        </p:txBody>
      </p:sp>
    </p:spTree>
    <p:extLst>
      <p:ext uri="{BB962C8B-B14F-4D97-AF65-F5344CB8AC3E}">
        <p14:creationId xmlns:p14="http://schemas.microsoft.com/office/powerpoint/2010/main" val="357942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4AF2-0AB2-41F1-8401-76B8EF653D49}"/>
              </a:ext>
            </a:extLst>
          </p:cNvPr>
          <p:cNvSpPr>
            <a:spLocks noGrp="1"/>
          </p:cNvSpPr>
          <p:nvPr>
            <p:ph type="title"/>
          </p:nvPr>
        </p:nvSpPr>
        <p:spPr/>
        <p:txBody>
          <a:bodyPr/>
          <a:lstStyle/>
          <a:p>
            <a:r>
              <a:rPr lang="en-US" dirty="0"/>
              <a:t>Calibration Plots</a:t>
            </a:r>
          </a:p>
        </p:txBody>
      </p:sp>
      <p:pic>
        <p:nvPicPr>
          <p:cNvPr id="5" name="Content Placeholder 4">
            <a:extLst>
              <a:ext uri="{FF2B5EF4-FFF2-40B4-BE49-F238E27FC236}">
                <a16:creationId xmlns:a16="http://schemas.microsoft.com/office/drawing/2014/main" id="{14B4A793-8712-4B6E-989C-EC440AC88B31}"/>
              </a:ext>
            </a:extLst>
          </p:cNvPr>
          <p:cNvPicPr>
            <a:picLocks noGrp="1" noChangeAspect="1"/>
          </p:cNvPicPr>
          <p:nvPr>
            <p:ph idx="1"/>
          </p:nvPr>
        </p:nvPicPr>
        <p:blipFill>
          <a:blip r:embed="rId3"/>
          <a:stretch>
            <a:fillRect/>
          </a:stretch>
        </p:blipFill>
        <p:spPr>
          <a:xfrm>
            <a:off x="963561" y="1417639"/>
            <a:ext cx="10264877" cy="3995610"/>
          </a:xfrm>
          <a:prstGeom prst="rect">
            <a:avLst/>
          </a:prstGeom>
        </p:spPr>
      </p:pic>
      <p:sp>
        <p:nvSpPr>
          <p:cNvPr id="4" name="Slide Number Placeholder 3">
            <a:extLst>
              <a:ext uri="{FF2B5EF4-FFF2-40B4-BE49-F238E27FC236}">
                <a16:creationId xmlns:a16="http://schemas.microsoft.com/office/drawing/2014/main" id="{1F1ECCAD-0D54-44D8-8690-37FAC52D58E4}"/>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28</a:t>
            </a:fld>
            <a:endParaRPr lang="en-US">
              <a:solidFill>
                <a:prstClr val="black">
                  <a:tint val="75000"/>
                </a:prstClr>
              </a:solidFill>
            </a:endParaRPr>
          </a:p>
        </p:txBody>
      </p:sp>
      <p:sp>
        <p:nvSpPr>
          <p:cNvPr id="6" name="TextBox 5">
            <a:extLst>
              <a:ext uri="{FF2B5EF4-FFF2-40B4-BE49-F238E27FC236}">
                <a16:creationId xmlns:a16="http://schemas.microsoft.com/office/drawing/2014/main" id="{EE4FF653-E41E-4E37-B299-E0C847B761F2}"/>
              </a:ext>
            </a:extLst>
          </p:cNvPr>
          <p:cNvSpPr txBox="1"/>
          <p:nvPr/>
        </p:nvSpPr>
        <p:spPr>
          <a:xfrm>
            <a:off x="2518611" y="5669280"/>
            <a:ext cx="8198157" cy="369332"/>
          </a:xfrm>
          <a:prstGeom prst="rect">
            <a:avLst/>
          </a:prstGeom>
          <a:noFill/>
        </p:spPr>
        <p:txBody>
          <a:bodyPr wrap="square" rtlCol="0">
            <a:spAutoFit/>
          </a:bodyPr>
          <a:lstStyle/>
          <a:p>
            <a:r>
              <a:rPr lang="en-US" dirty="0"/>
              <a:t>Grant et al., 2018. Statistical Primer: developing and validating a risk prediction model</a:t>
            </a:r>
            <a:endParaRPr lang="da-DK" dirty="0"/>
          </a:p>
        </p:txBody>
      </p:sp>
    </p:spTree>
    <p:extLst>
      <p:ext uri="{BB962C8B-B14F-4D97-AF65-F5344CB8AC3E}">
        <p14:creationId xmlns:p14="http://schemas.microsoft.com/office/powerpoint/2010/main" val="2737206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7DE0-74D6-47C6-B9B1-0A02E75EB783}"/>
              </a:ext>
            </a:extLst>
          </p:cNvPr>
          <p:cNvSpPr>
            <a:spLocks noGrp="1"/>
          </p:cNvSpPr>
          <p:nvPr>
            <p:ph type="title"/>
          </p:nvPr>
        </p:nvSpPr>
        <p:spPr>
          <a:xfrm>
            <a:off x="398585" y="152400"/>
            <a:ext cx="10714892" cy="1359877"/>
          </a:xfrm>
        </p:spPr>
        <p:txBody>
          <a:bodyPr>
            <a:normAutofit fontScale="90000"/>
          </a:bodyPr>
          <a:lstStyle/>
          <a:p>
            <a:r>
              <a:rPr lang="en-US" dirty="0"/>
              <a:t> </a:t>
            </a:r>
            <a:br>
              <a:rPr lang="en-US" dirty="0"/>
            </a:br>
            <a:r>
              <a:rPr lang="en-US" dirty="0"/>
              <a:t>Model Performance Measures: Calibration</a:t>
            </a:r>
            <a:br>
              <a:rPr lang="en-US" dirty="0"/>
            </a:br>
            <a:r>
              <a:rPr lang="en-US" dirty="0"/>
              <a:t>The Brier Score</a:t>
            </a:r>
            <a:br>
              <a:rPr lang="en-US" dirty="0"/>
            </a:br>
            <a:endParaRPr lang="en-US" dirty="0"/>
          </a:p>
        </p:txBody>
      </p:sp>
      <p:sp>
        <p:nvSpPr>
          <p:cNvPr id="3" name="Content Placeholder 2">
            <a:extLst>
              <a:ext uri="{FF2B5EF4-FFF2-40B4-BE49-F238E27FC236}">
                <a16:creationId xmlns:a16="http://schemas.microsoft.com/office/drawing/2014/main" id="{18A9D7C5-17BD-486C-A552-8CE21ECAE6E4}"/>
              </a:ext>
            </a:extLst>
          </p:cNvPr>
          <p:cNvSpPr>
            <a:spLocks noGrp="1"/>
          </p:cNvSpPr>
          <p:nvPr>
            <p:ph idx="1"/>
          </p:nvPr>
        </p:nvSpPr>
        <p:spPr>
          <a:xfrm>
            <a:off x="398585" y="1417638"/>
            <a:ext cx="11394830" cy="4619747"/>
          </a:xfrm>
        </p:spPr>
        <p:txBody>
          <a:bodyPr>
            <a:normAutofit lnSpcReduction="10000"/>
          </a:bodyPr>
          <a:lstStyle/>
          <a:p>
            <a:r>
              <a:rPr lang="en-US" dirty="0"/>
              <a:t>Mean squared difference between the predicted probability and the actual outcome.</a:t>
            </a:r>
          </a:p>
          <a:p>
            <a:pPr lvl="1"/>
            <a:r>
              <a:rPr lang="en-US" dirty="0"/>
              <a:t>Ranges from 0 (perfect agreement in prediction) to 1 (perfect disagreement in prediction).</a:t>
            </a:r>
          </a:p>
          <a:p>
            <a:pPr lvl="1"/>
            <a:r>
              <a:rPr lang="en-US" dirty="0"/>
              <a:t>If the predicted probability is 1 and the outcome occurs, then the Brier Score is 0, the best score achievable.</a:t>
            </a:r>
          </a:p>
          <a:p>
            <a:pPr lvl="2"/>
            <a:r>
              <a:rPr lang="en-US" dirty="0"/>
              <a:t>predicted probability is 0.8 and it happens, then the Brier Score is (0.8-1)^2 =0.04.</a:t>
            </a:r>
          </a:p>
          <a:p>
            <a:pPr lvl="1"/>
            <a:r>
              <a:rPr lang="en-US" dirty="0"/>
              <a:t>The lower the Brier score is for a set of predictions, the better the predictions are calibrated.</a:t>
            </a:r>
          </a:p>
          <a:p>
            <a:pPr lvl="1"/>
            <a:endParaRPr lang="en-US" dirty="0"/>
          </a:p>
        </p:txBody>
      </p:sp>
    </p:spTree>
    <p:extLst>
      <p:ext uri="{BB962C8B-B14F-4D97-AF65-F5344CB8AC3E}">
        <p14:creationId xmlns:p14="http://schemas.microsoft.com/office/powerpoint/2010/main" val="317003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2878"/>
            <a:ext cx="10972800" cy="975042"/>
          </a:xfrm>
        </p:spPr>
        <p:txBody>
          <a:bodyPr/>
          <a:lstStyle/>
          <a:p>
            <a:r>
              <a:rPr lang="en-US" dirty="0"/>
              <a:t>Major Types of Clinical Epidemiologic Studies</a:t>
            </a:r>
          </a:p>
        </p:txBody>
      </p:sp>
      <p:sp>
        <p:nvSpPr>
          <p:cNvPr id="3" name="Slide Number Placeholder 2"/>
          <p:cNvSpPr>
            <a:spLocks noGrp="1"/>
          </p:cNvSpPr>
          <p:nvPr>
            <p:ph type="sldNum" sz="quarter" idx="12"/>
          </p:nvPr>
        </p:nvSpPr>
        <p:spPr/>
        <p:txBody>
          <a:bodyPr/>
          <a:lstStyle/>
          <a:p>
            <a:fld id="{118E1881-AEE6-4E12-8B7C-9D682A2AE324}" type="slidenum">
              <a:rPr lang="en-US" smtClean="0">
                <a:solidFill>
                  <a:prstClr val="black">
                    <a:tint val="75000"/>
                  </a:prstClr>
                </a:solidFill>
              </a:rPr>
              <a:pPr/>
              <a:t>3</a:t>
            </a:fld>
            <a:endParaRPr lang="en-US">
              <a:solidFill>
                <a:prstClr val="black">
                  <a:tint val="75000"/>
                </a:prstClr>
              </a:solidFill>
            </a:endParaRPr>
          </a:p>
        </p:txBody>
      </p:sp>
      <p:sp>
        <p:nvSpPr>
          <p:cNvPr id="4" name="Rectangle 3"/>
          <p:cNvSpPr/>
          <p:nvPr/>
        </p:nvSpPr>
        <p:spPr>
          <a:xfrm>
            <a:off x="4506685" y="1021080"/>
            <a:ext cx="3004457" cy="538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Clinical</a:t>
            </a:r>
            <a:r>
              <a:rPr lang="en-US" dirty="0">
                <a:solidFill>
                  <a:schemeClr val="tx1"/>
                </a:solidFill>
              </a:rPr>
              <a:t> Practice : </a:t>
            </a:r>
            <a:r>
              <a:rPr lang="en-US" dirty="0">
                <a:ln w="0"/>
                <a:solidFill>
                  <a:schemeClr val="tx1"/>
                </a:solidFill>
                <a:effectLst>
                  <a:outerShdw blurRad="38100" dist="19050" dir="2700000" algn="tl" rotWithShape="0">
                    <a:schemeClr val="dk1">
                      <a:alpha val="40000"/>
                    </a:schemeClr>
                  </a:outerShdw>
                </a:effectLst>
              </a:rPr>
              <a:t>Challenges</a:t>
            </a:r>
            <a:endParaRPr lang="en-US" dirty="0">
              <a:solidFill>
                <a:schemeClr val="tx1"/>
              </a:solidFill>
            </a:endParaRPr>
          </a:p>
        </p:txBody>
      </p:sp>
      <p:sp>
        <p:nvSpPr>
          <p:cNvPr id="5" name="Rounded Rectangle 4"/>
          <p:cNvSpPr/>
          <p:nvPr/>
        </p:nvSpPr>
        <p:spPr>
          <a:xfrm>
            <a:off x="457200" y="4216400"/>
            <a:ext cx="1869440" cy="8432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DIAGNOSTIC</a:t>
            </a:r>
            <a:r>
              <a:rPr lang="en-US" dirty="0"/>
              <a:t> </a:t>
            </a:r>
            <a:r>
              <a:rPr lang="en-US" dirty="0">
                <a:ln w="0"/>
                <a:solidFill>
                  <a:schemeClr val="tx1"/>
                </a:solidFill>
                <a:effectLst>
                  <a:outerShdw blurRad="38100" dist="19050" dir="2700000" algn="tl" rotWithShape="0">
                    <a:schemeClr val="dk1">
                      <a:alpha val="40000"/>
                    </a:schemeClr>
                  </a:outerShdw>
                </a:effectLst>
              </a:rPr>
              <a:t>RESEARCH</a:t>
            </a:r>
            <a:endParaRPr lang="en-US" dirty="0"/>
          </a:p>
        </p:txBody>
      </p:sp>
      <p:sp>
        <p:nvSpPr>
          <p:cNvPr id="6" name="Rounded Rectangle 5"/>
          <p:cNvSpPr/>
          <p:nvPr/>
        </p:nvSpPr>
        <p:spPr>
          <a:xfrm>
            <a:off x="3596640" y="4216400"/>
            <a:ext cx="2235200" cy="8432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PROGNOSTIC</a:t>
            </a:r>
            <a:r>
              <a:rPr lang="en-US" dirty="0"/>
              <a:t> </a:t>
            </a:r>
            <a:r>
              <a:rPr lang="en-US" dirty="0">
                <a:ln w="0"/>
                <a:solidFill>
                  <a:schemeClr val="tx1"/>
                </a:solidFill>
                <a:effectLst>
                  <a:outerShdw blurRad="38100" dist="19050" dir="2700000" algn="tl" rotWithShape="0">
                    <a:schemeClr val="dk1">
                      <a:alpha val="40000"/>
                    </a:schemeClr>
                  </a:outerShdw>
                </a:effectLst>
              </a:rPr>
              <a:t>RESEARCH</a:t>
            </a:r>
            <a:endParaRPr lang="en-US" dirty="0"/>
          </a:p>
        </p:txBody>
      </p:sp>
      <p:sp>
        <p:nvSpPr>
          <p:cNvPr id="7" name="Rounded Rectangle 6"/>
          <p:cNvSpPr/>
          <p:nvPr/>
        </p:nvSpPr>
        <p:spPr>
          <a:xfrm>
            <a:off x="6947978" y="4216400"/>
            <a:ext cx="2103120" cy="8432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INTERVENTION</a:t>
            </a:r>
            <a:endParaRPr lang="en-US" dirty="0"/>
          </a:p>
          <a:p>
            <a:pPr algn="ctr"/>
            <a:r>
              <a:rPr lang="en-US" dirty="0">
                <a:ln w="0"/>
                <a:solidFill>
                  <a:schemeClr val="tx1"/>
                </a:solidFill>
                <a:effectLst>
                  <a:outerShdw blurRad="38100" dist="19050" dir="2700000" algn="tl" rotWithShape="0">
                    <a:schemeClr val="dk1">
                      <a:alpha val="40000"/>
                    </a:schemeClr>
                  </a:outerShdw>
                </a:effectLst>
              </a:rPr>
              <a:t>RESEARCH</a:t>
            </a:r>
            <a:endParaRPr lang="en-US" dirty="0"/>
          </a:p>
        </p:txBody>
      </p:sp>
      <p:sp>
        <p:nvSpPr>
          <p:cNvPr id="8" name="Rounded Rectangle 7"/>
          <p:cNvSpPr/>
          <p:nvPr/>
        </p:nvSpPr>
        <p:spPr>
          <a:xfrm>
            <a:off x="9802938" y="4246881"/>
            <a:ext cx="2214880" cy="812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ETIOLOGIC</a:t>
            </a:r>
            <a:r>
              <a:rPr lang="en-US" dirty="0"/>
              <a:t> </a:t>
            </a:r>
            <a:r>
              <a:rPr lang="en-US" dirty="0">
                <a:ln w="0"/>
                <a:solidFill>
                  <a:schemeClr val="tx1"/>
                </a:solidFill>
                <a:effectLst>
                  <a:outerShdw blurRad="38100" dist="19050" dir="2700000" algn="tl" rotWithShape="0">
                    <a:schemeClr val="dk1">
                      <a:alpha val="40000"/>
                    </a:schemeClr>
                  </a:outerShdw>
                </a:effectLst>
              </a:rPr>
              <a:t>RESEARCH</a:t>
            </a:r>
            <a:endParaRPr lang="en-US" dirty="0"/>
          </a:p>
        </p:txBody>
      </p:sp>
      <p:sp>
        <p:nvSpPr>
          <p:cNvPr id="9" name="Oval 8"/>
          <p:cNvSpPr/>
          <p:nvPr/>
        </p:nvSpPr>
        <p:spPr>
          <a:xfrm>
            <a:off x="1838960" y="2153920"/>
            <a:ext cx="2733040" cy="1473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PREDICTION RESEARCH</a:t>
            </a:r>
          </a:p>
        </p:txBody>
      </p:sp>
      <p:sp>
        <p:nvSpPr>
          <p:cNvPr id="10" name="Oval 9"/>
          <p:cNvSpPr/>
          <p:nvPr/>
        </p:nvSpPr>
        <p:spPr>
          <a:xfrm>
            <a:off x="7640320" y="2118360"/>
            <a:ext cx="2824480" cy="154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CAUSAL</a:t>
            </a:r>
            <a:r>
              <a:rPr lang="en-US" dirty="0"/>
              <a:t> </a:t>
            </a:r>
            <a:r>
              <a:rPr lang="en-US" dirty="0">
                <a:ln w="0"/>
                <a:solidFill>
                  <a:schemeClr val="tx1"/>
                </a:solidFill>
                <a:effectLst>
                  <a:outerShdw blurRad="38100" dist="19050" dir="2700000" algn="tl" rotWithShape="0">
                    <a:schemeClr val="dk1">
                      <a:alpha val="40000"/>
                    </a:schemeClr>
                  </a:outerShdw>
                </a:effectLst>
              </a:rPr>
              <a:t>RESEARCH</a:t>
            </a:r>
            <a:endParaRPr lang="en-US" dirty="0"/>
          </a:p>
        </p:txBody>
      </p:sp>
      <p:cxnSp>
        <p:nvCxnSpPr>
          <p:cNvPr id="13" name="Straight Arrow Connector 12"/>
          <p:cNvCxnSpPr>
            <a:stCxn id="4" idx="2"/>
            <a:endCxn id="9" idx="7"/>
          </p:cNvCxnSpPr>
          <p:nvPr/>
        </p:nvCxnSpPr>
        <p:spPr>
          <a:xfrm flipH="1">
            <a:off x="4171756" y="1559560"/>
            <a:ext cx="1837158" cy="8101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10" idx="1"/>
          </p:cNvCxnSpPr>
          <p:nvPr/>
        </p:nvCxnSpPr>
        <p:spPr>
          <a:xfrm>
            <a:off x="6041582" y="1598880"/>
            <a:ext cx="2012374" cy="745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9" idx="4"/>
            <a:endCxn id="5" idx="0"/>
          </p:cNvCxnSpPr>
          <p:nvPr/>
        </p:nvCxnSpPr>
        <p:spPr>
          <a:xfrm flipH="1">
            <a:off x="1391920" y="3627120"/>
            <a:ext cx="1813560" cy="589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6" idx="0"/>
          </p:cNvCxnSpPr>
          <p:nvPr/>
        </p:nvCxnSpPr>
        <p:spPr>
          <a:xfrm>
            <a:off x="3332480" y="3627120"/>
            <a:ext cx="1381760" cy="589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0" idx="4"/>
          </p:cNvCxnSpPr>
          <p:nvPr/>
        </p:nvCxnSpPr>
        <p:spPr>
          <a:xfrm flipH="1">
            <a:off x="7884160" y="3662680"/>
            <a:ext cx="1168400" cy="489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endCxn id="8" idx="0"/>
          </p:cNvCxnSpPr>
          <p:nvPr/>
        </p:nvCxnSpPr>
        <p:spPr>
          <a:xfrm>
            <a:off x="9398000" y="3662680"/>
            <a:ext cx="1512378" cy="5842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7" idx="1"/>
            <a:endCxn id="6" idx="3"/>
          </p:cNvCxnSpPr>
          <p:nvPr/>
        </p:nvCxnSpPr>
        <p:spPr>
          <a:xfrm flipH="1">
            <a:off x="5831840" y="4638040"/>
            <a:ext cx="11161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1023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52754"/>
            <a:ext cx="11758246" cy="838200"/>
          </a:xfrm>
        </p:spPr>
        <p:txBody>
          <a:bodyPr>
            <a:normAutofit fontScale="90000"/>
          </a:bodyPr>
          <a:lstStyle/>
          <a:p>
            <a:r>
              <a:rPr lang="en-US" dirty="0"/>
              <a:t>      </a:t>
            </a:r>
            <a:r>
              <a:rPr lang="en-US" sz="4000" dirty="0"/>
              <a:t>Internal Validation and Shrinkage of the Prediction Model</a:t>
            </a:r>
          </a:p>
        </p:txBody>
      </p:sp>
      <p:sp>
        <p:nvSpPr>
          <p:cNvPr id="3" name="Content Placeholder 2"/>
          <p:cNvSpPr>
            <a:spLocks noGrp="1"/>
          </p:cNvSpPr>
          <p:nvPr>
            <p:ph idx="1"/>
          </p:nvPr>
        </p:nvSpPr>
        <p:spPr>
          <a:xfrm>
            <a:off x="441435" y="890954"/>
            <a:ext cx="11351980" cy="5158154"/>
          </a:xfrm>
        </p:spPr>
        <p:txBody>
          <a:bodyPr>
            <a:normAutofit fontScale="92500" lnSpcReduction="10000"/>
          </a:bodyPr>
          <a:lstStyle/>
          <a:p>
            <a:r>
              <a:rPr lang="en-US" sz="2800" dirty="0"/>
              <a:t>Initial prediction model applied to the data from which it is derived tends to be overly optimistic</a:t>
            </a:r>
          </a:p>
          <a:p>
            <a:pPr lvl="1"/>
            <a:r>
              <a:rPr lang="en-US" sz="2400" dirty="0"/>
              <a:t>Overfitting, regression-to-the-mean bias</a:t>
            </a:r>
          </a:p>
          <a:p>
            <a:pPr lvl="1"/>
            <a:r>
              <a:rPr lang="en-US" sz="2400" dirty="0"/>
              <a:t> </a:t>
            </a:r>
            <a:r>
              <a:rPr lang="en-US" sz="2000" b="1" i="1" dirty="0"/>
              <a:t>model’s predicted probabilities will be too extreme (too high for the diseased and too low for the non-diseased) when the model is applied to new patients; calibration will be poorer and  discrimination lower in daily practice [Altman et al., 2009; Moonset al., 2012b]. </a:t>
            </a:r>
          </a:p>
          <a:p>
            <a:r>
              <a:rPr lang="en-US" sz="2700" dirty="0"/>
              <a:t>Amount of overfitting can be estimated and corrected using internal validation methods</a:t>
            </a:r>
          </a:p>
          <a:p>
            <a:pPr lvl="1"/>
            <a:r>
              <a:rPr lang="en-US" sz="2400" dirty="0"/>
              <a:t>Split sample and  cross-validation – one sample used for development and remainder for estimating accuracy</a:t>
            </a:r>
          </a:p>
          <a:p>
            <a:pPr lvl="1"/>
            <a:r>
              <a:rPr lang="en-US" sz="2400" b="1" dirty="0"/>
              <a:t>Bootstrapping</a:t>
            </a:r>
            <a:r>
              <a:rPr lang="en-US" sz="2400" dirty="0"/>
              <a:t> – first model is developed on full sample, then multiple random samples are drawn from the full sample - Average optimism in discrimination and calibration can be used to adjust original model (i.e. shrink the model)</a:t>
            </a:r>
          </a:p>
          <a:p>
            <a:pPr lvl="1"/>
            <a:r>
              <a:rPr lang="en-US" sz="2400" dirty="0"/>
              <a:t>Heuristic shrinkage factor; penalized estimation methods</a:t>
            </a:r>
          </a:p>
          <a:p>
            <a:pPr marL="457200" lvl="1" indent="0">
              <a:buNone/>
            </a:pPr>
            <a:endParaRPr lang="en-US" sz="2400" dirty="0"/>
          </a:p>
          <a:p>
            <a:pPr lvl="2"/>
            <a:endParaRPr lang="en-US" sz="2000" dirty="0"/>
          </a:p>
        </p:txBody>
      </p:sp>
    </p:spTree>
    <p:extLst>
      <p:ext uri="{BB962C8B-B14F-4D97-AF65-F5344CB8AC3E}">
        <p14:creationId xmlns:p14="http://schemas.microsoft.com/office/powerpoint/2010/main" val="4169525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DA5B-67D2-4A17-9A07-08818EF2AA63}"/>
              </a:ext>
            </a:extLst>
          </p:cNvPr>
          <p:cNvSpPr>
            <a:spLocks noGrp="1"/>
          </p:cNvSpPr>
          <p:nvPr>
            <p:ph type="title"/>
          </p:nvPr>
        </p:nvSpPr>
        <p:spPr>
          <a:xfrm>
            <a:off x="609600" y="214093"/>
            <a:ext cx="10972800" cy="1143000"/>
          </a:xfrm>
        </p:spPr>
        <p:txBody>
          <a:bodyPr/>
          <a:lstStyle/>
          <a:p>
            <a:r>
              <a:rPr lang="en-US" dirty="0"/>
              <a:t>Split-sample Validation</a:t>
            </a:r>
          </a:p>
        </p:txBody>
      </p:sp>
      <p:pic>
        <p:nvPicPr>
          <p:cNvPr id="5" name="Content Placeholder 4">
            <a:extLst>
              <a:ext uri="{FF2B5EF4-FFF2-40B4-BE49-F238E27FC236}">
                <a16:creationId xmlns:a16="http://schemas.microsoft.com/office/drawing/2014/main" id="{60BB8A4B-6D80-47DA-9EB2-A32048F4F1D4}"/>
              </a:ext>
            </a:extLst>
          </p:cNvPr>
          <p:cNvPicPr>
            <a:picLocks noGrp="1" noChangeAspect="1"/>
          </p:cNvPicPr>
          <p:nvPr>
            <p:ph idx="1"/>
          </p:nvPr>
        </p:nvPicPr>
        <p:blipFill>
          <a:blip r:embed="rId3"/>
          <a:stretch>
            <a:fillRect/>
          </a:stretch>
        </p:blipFill>
        <p:spPr>
          <a:xfrm>
            <a:off x="609600" y="1357093"/>
            <a:ext cx="10972800" cy="3247916"/>
          </a:xfrm>
          <a:prstGeom prst="rect">
            <a:avLst/>
          </a:prstGeom>
        </p:spPr>
      </p:pic>
      <p:sp>
        <p:nvSpPr>
          <p:cNvPr id="4" name="Slide Number Placeholder 3">
            <a:extLst>
              <a:ext uri="{FF2B5EF4-FFF2-40B4-BE49-F238E27FC236}">
                <a16:creationId xmlns:a16="http://schemas.microsoft.com/office/drawing/2014/main" id="{377DA579-4C79-4354-B4F2-D90B0F9D57E4}"/>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31</a:t>
            </a:fld>
            <a:endParaRPr lang="en-US">
              <a:solidFill>
                <a:prstClr val="black">
                  <a:tint val="75000"/>
                </a:prstClr>
              </a:solidFill>
            </a:endParaRPr>
          </a:p>
        </p:txBody>
      </p:sp>
      <p:sp>
        <p:nvSpPr>
          <p:cNvPr id="6" name="TextBox 5">
            <a:extLst>
              <a:ext uri="{FF2B5EF4-FFF2-40B4-BE49-F238E27FC236}">
                <a16:creationId xmlns:a16="http://schemas.microsoft.com/office/drawing/2014/main" id="{FD76B0B6-66F3-4F85-AA5C-B1D049EA7182}"/>
              </a:ext>
            </a:extLst>
          </p:cNvPr>
          <p:cNvSpPr txBox="1"/>
          <p:nvPr/>
        </p:nvSpPr>
        <p:spPr>
          <a:xfrm>
            <a:off x="1815663" y="4605009"/>
            <a:ext cx="6306206" cy="646331"/>
          </a:xfrm>
          <a:prstGeom prst="rect">
            <a:avLst/>
          </a:prstGeom>
          <a:noFill/>
        </p:spPr>
        <p:txBody>
          <a:bodyPr wrap="square" rtlCol="0">
            <a:spAutoFit/>
          </a:bodyPr>
          <a:lstStyle/>
          <a:p>
            <a:pPr marL="285750" indent="-285750">
              <a:buFontTx/>
              <a:buChar char="-"/>
            </a:pPr>
            <a:r>
              <a:rPr lang="en-US" dirty="0"/>
              <a:t>Inefficient</a:t>
            </a:r>
          </a:p>
          <a:p>
            <a:pPr marL="285750" indent="-285750">
              <a:buFontTx/>
              <a:buChar char="-"/>
            </a:pPr>
            <a:r>
              <a:rPr lang="en-US" dirty="0"/>
              <a:t>Replication instability</a:t>
            </a:r>
          </a:p>
        </p:txBody>
      </p:sp>
    </p:spTree>
    <p:extLst>
      <p:ext uri="{BB962C8B-B14F-4D97-AF65-F5344CB8AC3E}">
        <p14:creationId xmlns:p14="http://schemas.microsoft.com/office/powerpoint/2010/main" val="1228700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A8C5-CA37-426A-AB0B-8306018F792A}"/>
              </a:ext>
            </a:extLst>
          </p:cNvPr>
          <p:cNvSpPr>
            <a:spLocks noGrp="1"/>
          </p:cNvSpPr>
          <p:nvPr>
            <p:ph type="title"/>
          </p:nvPr>
        </p:nvSpPr>
        <p:spPr/>
        <p:txBody>
          <a:bodyPr>
            <a:normAutofit fontScale="90000"/>
          </a:bodyPr>
          <a:lstStyle/>
          <a:p>
            <a:pPr marL="342900" lvl="0" indent="-342900" fontAlgn="base">
              <a:spcBef>
                <a:spcPct val="20000"/>
              </a:spcBef>
              <a:spcAft>
                <a:spcPct val="0"/>
              </a:spcAft>
            </a:pPr>
            <a:r>
              <a:rPr lang="en-US" sz="3200" dirty="0">
                <a:solidFill>
                  <a:prstClr val="black"/>
                </a:solidFill>
                <a:ea typeface="+mn-ea"/>
                <a:cs typeface="+mn-cs"/>
              </a:rPr>
              <a:t>K-fold cross-validation</a:t>
            </a:r>
            <a:br>
              <a:rPr lang="en-US" sz="3200" dirty="0">
                <a:solidFill>
                  <a:prstClr val="black"/>
                </a:solidFill>
                <a:ea typeface="+mn-ea"/>
                <a:cs typeface="+mn-cs"/>
              </a:rPr>
            </a:br>
            <a:endParaRPr lang="en-US" dirty="0"/>
          </a:p>
        </p:txBody>
      </p:sp>
      <p:pic>
        <p:nvPicPr>
          <p:cNvPr id="5" name="Content Placeholder 4">
            <a:extLst>
              <a:ext uri="{FF2B5EF4-FFF2-40B4-BE49-F238E27FC236}">
                <a16:creationId xmlns:a16="http://schemas.microsoft.com/office/drawing/2014/main" id="{727244DF-9699-4909-B8BE-4236AC8AB1C7}"/>
              </a:ext>
            </a:extLst>
          </p:cNvPr>
          <p:cNvPicPr>
            <a:picLocks noGrp="1" noChangeAspect="1"/>
          </p:cNvPicPr>
          <p:nvPr>
            <p:ph idx="1"/>
          </p:nvPr>
        </p:nvPicPr>
        <p:blipFill>
          <a:blip r:embed="rId3"/>
          <a:stretch>
            <a:fillRect/>
          </a:stretch>
        </p:blipFill>
        <p:spPr>
          <a:xfrm>
            <a:off x="2221523" y="992971"/>
            <a:ext cx="8124092" cy="4593038"/>
          </a:xfrm>
          <a:prstGeom prst="rect">
            <a:avLst/>
          </a:prstGeom>
        </p:spPr>
      </p:pic>
      <p:sp>
        <p:nvSpPr>
          <p:cNvPr id="4" name="Slide Number Placeholder 3">
            <a:extLst>
              <a:ext uri="{FF2B5EF4-FFF2-40B4-BE49-F238E27FC236}">
                <a16:creationId xmlns:a16="http://schemas.microsoft.com/office/drawing/2014/main" id="{D23D9E9A-BD5F-4916-B64C-5649938348BF}"/>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32</a:t>
            </a:fld>
            <a:endParaRPr lang="en-US">
              <a:solidFill>
                <a:prstClr val="black">
                  <a:tint val="75000"/>
                </a:prstClr>
              </a:solidFill>
            </a:endParaRPr>
          </a:p>
        </p:txBody>
      </p:sp>
      <p:sp>
        <p:nvSpPr>
          <p:cNvPr id="6" name="TextBox 5">
            <a:extLst>
              <a:ext uri="{FF2B5EF4-FFF2-40B4-BE49-F238E27FC236}">
                <a16:creationId xmlns:a16="http://schemas.microsoft.com/office/drawing/2014/main" id="{1A4E1993-9533-4D1E-9132-D7591B447DA6}"/>
              </a:ext>
            </a:extLst>
          </p:cNvPr>
          <p:cNvSpPr txBox="1"/>
          <p:nvPr/>
        </p:nvSpPr>
        <p:spPr>
          <a:xfrm>
            <a:off x="8403771" y="5401343"/>
            <a:ext cx="3401367" cy="369332"/>
          </a:xfrm>
          <a:prstGeom prst="rect">
            <a:avLst/>
          </a:prstGeom>
          <a:noFill/>
        </p:spPr>
        <p:txBody>
          <a:bodyPr wrap="square" rtlCol="0">
            <a:spAutoFit/>
          </a:bodyPr>
          <a:lstStyle/>
          <a:p>
            <a:r>
              <a:rPr lang="en-US"/>
              <a:t>http://qingkaikong.blogspot.com/</a:t>
            </a:r>
            <a:endParaRPr lang="en-US" dirty="0"/>
          </a:p>
        </p:txBody>
      </p:sp>
    </p:spTree>
    <p:extLst>
      <p:ext uri="{BB962C8B-B14F-4D97-AF65-F5344CB8AC3E}">
        <p14:creationId xmlns:p14="http://schemas.microsoft.com/office/powerpoint/2010/main" val="4263190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88105"/>
          </a:xfrm>
        </p:spPr>
        <p:txBody>
          <a:bodyPr/>
          <a:lstStyle/>
          <a:p>
            <a:r>
              <a:rPr lang="en-US" dirty="0"/>
              <a:t>  Harrell -  Bootstrapping  Steps</a:t>
            </a:r>
          </a:p>
        </p:txBody>
      </p:sp>
      <p:sp>
        <p:nvSpPr>
          <p:cNvPr id="3" name="Content Placeholder 2"/>
          <p:cNvSpPr>
            <a:spLocks noGrp="1"/>
          </p:cNvSpPr>
          <p:nvPr>
            <p:ph idx="1"/>
          </p:nvPr>
        </p:nvSpPr>
        <p:spPr>
          <a:xfrm>
            <a:off x="881743" y="1417638"/>
            <a:ext cx="10297886" cy="4463143"/>
          </a:xfrm>
        </p:spPr>
        <p:txBody>
          <a:bodyPr>
            <a:normAutofit fontScale="92500"/>
          </a:bodyPr>
          <a:lstStyle/>
          <a:p>
            <a:pPr hangingPunct="0"/>
            <a:r>
              <a:rPr lang="en-US" sz="2000" dirty="0"/>
              <a:t>1.  Develop the model using all </a:t>
            </a:r>
            <a:r>
              <a:rPr lang="en-US" sz="2000" i="1" dirty="0"/>
              <a:t>n</a:t>
            </a:r>
            <a:r>
              <a:rPr lang="en-US" sz="2000" dirty="0"/>
              <a:t> subjects and whatever stepwise testing is deemed  necessary.  Let </a:t>
            </a:r>
            <a:r>
              <a:rPr lang="en-US" sz="2000" b="1" i="1" dirty="0"/>
              <a:t>C</a:t>
            </a:r>
            <a:r>
              <a:rPr lang="en-US" sz="2000" b="1" baseline="-25000" dirty="0"/>
              <a:t>app</a:t>
            </a:r>
            <a:r>
              <a:rPr lang="en-US" sz="2000" dirty="0"/>
              <a:t> denote the apparent </a:t>
            </a:r>
            <a:r>
              <a:rPr lang="en-US" sz="2000" b="1" i="1" dirty="0"/>
              <a:t>C</a:t>
            </a:r>
            <a:r>
              <a:rPr lang="en-US" sz="2000" dirty="0"/>
              <a:t> from this model, i.e.  computed on the same sample used to derive the fit.</a:t>
            </a:r>
          </a:p>
          <a:p>
            <a:pPr hangingPunct="0"/>
            <a:r>
              <a:rPr lang="en-US" sz="2000" dirty="0"/>
              <a:t>2.  Generate a sample of size </a:t>
            </a:r>
            <a:r>
              <a:rPr lang="en-US" sz="2000" i="1" dirty="0"/>
              <a:t>n </a:t>
            </a:r>
            <a:r>
              <a:rPr lang="en-US" sz="2000" dirty="0"/>
              <a:t>with replacement from the original sample (for both predictors and the response).</a:t>
            </a:r>
          </a:p>
          <a:p>
            <a:pPr hangingPunct="0"/>
            <a:r>
              <a:rPr lang="en-US" sz="2000" dirty="0"/>
              <a:t>3.  Fit the full or possibly stepwise model, using the same stopping rule as was used to  derive </a:t>
            </a:r>
            <a:r>
              <a:rPr lang="en-US" sz="2000" b="1" i="1" dirty="0"/>
              <a:t>C</a:t>
            </a:r>
            <a:r>
              <a:rPr lang="en-US" sz="2000" b="1" baseline="-25000" dirty="0"/>
              <a:t>app</a:t>
            </a:r>
            <a:r>
              <a:rPr lang="en-US" sz="2000" b="1" dirty="0"/>
              <a:t>.</a:t>
            </a:r>
          </a:p>
          <a:p>
            <a:pPr hangingPunct="0"/>
            <a:r>
              <a:rPr lang="en-US" sz="2000" dirty="0"/>
              <a:t>4.  Compute the apparent C for this model on the bootstrap sample with replacement.    Call it </a:t>
            </a:r>
            <a:r>
              <a:rPr lang="en-US" sz="2000" b="1" dirty="0" err="1"/>
              <a:t>C</a:t>
            </a:r>
            <a:r>
              <a:rPr lang="en-US" sz="2000" b="1" baseline="-25000" dirty="0" err="1"/>
              <a:t>boot</a:t>
            </a:r>
            <a:r>
              <a:rPr lang="en-US" sz="2000" dirty="0"/>
              <a:t>.</a:t>
            </a:r>
          </a:p>
          <a:p>
            <a:pPr hangingPunct="0"/>
            <a:r>
              <a:rPr lang="en-US" sz="2000" dirty="0"/>
              <a:t>5.  ‘Freeze’ this reduced model, and evaluate its performance on the original dataset.  Let   </a:t>
            </a:r>
            <a:r>
              <a:rPr lang="en-US" sz="2000" b="1" i="1" dirty="0" err="1"/>
              <a:t>C</a:t>
            </a:r>
            <a:r>
              <a:rPr lang="en-US" sz="2000" b="1" baseline="-25000" dirty="0" err="1"/>
              <a:t>orig</a:t>
            </a:r>
            <a:r>
              <a:rPr lang="en-US" sz="2000" dirty="0"/>
              <a:t> denote the </a:t>
            </a:r>
            <a:r>
              <a:rPr lang="en-US" sz="2000" b="1" i="1" dirty="0"/>
              <a:t>C</a:t>
            </a:r>
            <a:r>
              <a:rPr lang="en-US" sz="2000" b="1" dirty="0"/>
              <a:t>.</a:t>
            </a:r>
          </a:p>
          <a:p>
            <a:pPr hangingPunct="0"/>
            <a:r>
              <a:rPr lang="en-US" sz="2000" dirty="0"/>
              <a:t>6.  The optimism in the fit from the bootstrap sample is </a:t>
            </a:r>
            <a:r>
              <a:rPr lang="en-US" sz="2000" b="1" i="1" dirty="0" err="1"/>
              <a:t>C</a:t>
            </a:r>
            <a:r>
              <a:rPr lang="en-US" sz="2000" b="1" baseline="-25000" dirty="0" err="1"/>
              <a:t>boot</a:t>
            </a:r>
            <a:r>
              <a:rPr lang="en-US" sz="2000" b="1" dirty="0"/>
              <a:t> – </a:t>
            </a:r>
            <a:r>
              <a:rPr lang="en-US" sz="2000" b="1" dirty="0" err="1"/>
              <a:t>C</a:t>
            </a:r>
            <a:r>
              <a:rPr lang="en-US" sz="2000" b="1" baseline="-25000" dirty="0" err="1"/>
              <a:t>orig</a:t>
            </a:r>
            <a:r>
              <a:rPr lang="en-US" sz="2000" b="1" dirty="0"/>
              <a:t>.</a:t>
            </a:r>
          </a:p>
          <a:p>
            <a:pPr hangingPunct="0"/>
            <a:r>
              <a:rPr lang="en-US" sz="2000" dirty="0"/>
              <a:t>7.  Repeat steps 2 to 6 100-200 times.</a:t>
            </a:r>
          </a:p>
          <a:p>
            <a:pPr hangingPunct="0"/>
            <a:r>
              <a:rPr lang="en-US" sz="2000" dirty="0"/>
              <a:t>8.  Average the optimism estimates to arrive at </a:t>
            </a:r>
            <a:r>
              <a:rPr lang="en-US" sz="2000" b="1" i="1" dirty="0"/>
              <a:t>O</a:t>
            </a:r>
            <a:r>
              <a:rPr lang="en-US" sz="2000" b="1" dirty="0"/>
              <a:t>.</a:t>
            </a:r>
          </a:p>
          <a:p>
            <a:pPr hangingPunct="0"/>
            <a:r>
              <a:rPr lang="en-US" sz="2000" dirty="0"/>
              <a:t>9.  The bootstrap corrected performance of the original stepwise model is </a:t>
            </a:r>
            <a:r>
              <a:rPr lang="en-US" sz="2000" b="1" dirty="0"/>
              <a:t>C</a:t>
            </a:r>
            <a:r>
              <a:rPr lang="en-US" sz="2000" b="1" baseline="-25000" dirty="0"/>
              <a:t>app</a:t>
            </a:r>
            <a:r>
              <a:rPr lang="en-US" sz="2000" b="1" dirty="0"/>
              <a:t> – </a:t>
            </a:r>
            <a:r>
              <a:rPr lang="en-US" sz="2000" b="1" i="1" dirty="0"/>
              <a:t>O</a:t>
            </a:r>
            <a:r>
              <a:rPr lang="en-US" sz="2000" i="1" dirty="0"/>
              <a:t>.</a:t>
            </a:r>
            <a:r>
              <a:rPr lang="en-US" sz="2000" dirty="0"/>
              <a:t>  </a:t>
            </a:r>
            <a:endParaRPr lang="en-US" dirty="0"/>
          </a:p>
        </p:txBody>
      </p:sp>
    </p:spTree>
    <p:extLst>
      <p:ext uri="{BB962C8B-B14F-4D97-AF65-F5344CB8AC3E}">
        <p14:creationId xmlns:p14="http://schemas.microsoft.com/office/powerpoint/2010/main" val="2655182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Harrell -  Bootstrapping  Steps</a:t>
            </a:r>
          </a:p>
        </p:txBody>
      </p:sp>
      <p:pic>
        <p:nvPicPr>
          <p:cNvPr id="3" name="Picture 2"/>
          <p:cNvPicPr>
            <a:picLocks noChangeAspect="1"/>
          </p:cNvPicPr>
          <p:nvPr/>
        </p:nvPicPr>
        <p:blipFill>
          <a:blip r:embed="rId2"/>
          <a:stretch>
            <a:fillRect/>
          </a:stretch>
        </p:blipFill>
        <p:spPr>
          <a:xfrm>
            <a:off x="1267326" y="1417639"/>
            <a:ext cx="9529011" cy="4662320"/>
          </a:xfrm>
          <a:prstGeom prst="rect">
            <a:avLst/>
          </a:prstGeom>
        </p:spPr>
      </p:pic>
    </p:spTree>
    <p:extLst>
      <p:ext uri="{BB962C8B-B14F-4D97-AF65-F5344CB8AC3E}">
        <p14:creationId xmlns:p14="http://schemas.microsoft.com/office/powerpoint/2010/main" val="3923822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10600" cy="483351"/>
          </a:xfrm>
        </p:spPr>
        <p:txBody>
          <a:bodyPr>
            <a:normAutofit fontScale="90000"/>
          </a:bodyPr>
          <a:lstStyle/>
          <a:p>
            <a:r>
              <a:rPr lang="en-US" dirty="0"/>
              <a:t>     Internal Validation</a:t>
            </a:r>
          </a:p>
        </p:txBody>
      </p:sp>
      <p:sp>
        <p:nvSpPr>
          <p:cNvPr id="3" name="Content Placeholder 2"/>
          <p:cNvSpPr>
            <a:spLocks noGrp="1"/>
          </p:cNvSpPr>
          <p:nvPr>
            <p:ph idx="1"/>
          </p:nvPr>
        </p:nvSpPr>
        <p:spPr>
          <a:xfrm>
            <a:off x="352926" y="926432"/>
            <a:ext cx="11566357" cy="5017168"/>
          </a:xfrm>
        </p:spPr>
        <p:txBody>
          <a:bodyPr>
            <a:normAutofit/>
          </a:bodyPr>
          <a:lstStyle/>
          <a:p>
            <a:r>
              <a:rPr lang="en-US" sz="2800" dirty="0"/>
              <a:t>In general, shrinkage of regression coefficients may improve the performance of a prognostic model substantially.</a:t>
            </a:r>
          </a:p>
          <a:p>
            <a:r>
              <a:rPr lang="en-US" sz="2800" dirty="0"/>
              <a:t>When the sample size is large, no shrinkage will be required, in contrast to a small data set, where a substantial shrinkage may be needed ( </a:t>
            </a:r>
            <a:r>
              <a:rPr lang="en-US" sz="2800" dirty="0" err="1"/>
              <a:t>Steyerberg</a:t>
            </a:r>
            <a:r>
              <a:rPr lang="en-US" sz="2800" dirty="0"/>
              <a:t> &amp; Harrell,2000).</a:t>
            </a:r>
          </a:p>
          <a:p>
            <a:pPr lvl="1"/>
            <a:r>
              <a:rPr lang="en-US" sz="2400" dirty="0"/>
              <a:t>If the number of predictors over the number of observations is less than 1/10, shrinkage is necessary, if this ratio is between 1/10 and 1/20, shrinkage is advisable, and if the ratio is smaller than 1/20, shrinkage is not necessary.</a:t>
            </a:r>
          </a:p>
          <a:p>
            <a:r>
              <a:rPr lang="en-US" sz="2800" dirty="0"/>
              <a:t>Internal validation techniques only address pure sampling variability and not changes in patient population </a:t>
            </a:r>
          </a:p>
          <a:p>
            <a:pPr lvl="1"/>
            <a:r>
              <a:rPr lang="en-US" sz="2400" dirty="0"/>
              <a:t>Not a substitute for external validation</a:t>
            </a:r>
          </a:p>
          <a:p>
            <a:pPr marL="457200" lvl="1" indent="0">
              <a:buNone/>
            </a:pPr>
            <a:endParaRPr lang="en-US" sz="2400" dirty="0"/>
          </a:p>
        </p:txBody>
      </p:sp>
    </p:spTree>
    <p:extLst>
      <p:ext uri="{BB962C8B-B14F-4D97-AF65-F5344CB8AC3E}">
        <p14:creationId xmlns:p14="http://schemas.microsoft.com/office/powerpoint/2010/main" val="108038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6AE5-89B1-492B-8451-E12473822770}"/>
              </a:ext>
            </a:extLst>
          </p:cNvPr>
          <p:cNvSpPr>
            <a:spLocks noGrp="1"/>
          </p:cNvSpPr>
          <p:nvPr>
            <p:ph type="title"/>
          </p:nvPr>
        </p:nvSpPr>
        <p:spPr>
          <a:xfrm>
            <a:off x="609600" y="274638"/>
            <a:ext cx="10972800" cy="930707"/>
          </a:xfrm>
        </p:spPr>
        <p:txBody>
          <a:bodyPr/>
          <a:lstStyle/>
          <a:p>
            <a:r>
              <a:rPr lang="en-US" dirty="0"/>
              <a:t>Penalized Regression</a:t>
            </a:r>
          </a:p>
        </p:txBody>
      </p:sp>
      <p:sp>
        <p:nvSpPr>
          <p:cNvPr id="3" name="Content Placeholder 2">
            <a:extLst>
              <a:ext uri="{FF2B5EF4-FFF2-40B4-BE49-F238E27FC236}">
                <a16:creationId xmlns:a16="http://schemas.microsoft.com/office/drawing/2014/main" id="{450B910F-EE97-4E14-8945-C65C1EDE8536}"/>
              </a:ext>
            </a:extLst>
          </p:cNvPr>
          <p:cNvSpPr>
            <a:spLocks noGrp="1"/>
          </p:cNvSpPr>
          <p:nvPr>
            <p:ph idx="1"/>
          </p:nvPr>
        </p:nvSpPr>
        <p:spPr>
          <a:xfrm>
            <a:off x="353291" y="1205345"/>
            <a:ext cx="11575473" cy="4920819"/>
          </a:xfrm>
        </p:spPr>
        <p:txBody>
          <a:bodyPr>
            <a:normAutofit/>
          </a:bodyPr>
          <a:lstStyle/>
          <a:p>
            <a:r>
              <a:rPr lang="en-US" dirty="0"/>
              <a:t>Flexible shrinkage approach that is effective when the EPV is low (&lt;10)</a:t>
            </a:r>
          </a:p>
          <a:p>
            <a:r>
              <a:rPr lang="en-US" dirty="0"/>
              <a:t>Aims to fit the same statistical model as standard regression but uses a different estimation procedure</a:t>
            </a:r>
          </a:p>
          <a:p>
            <a:r>
              <a:rPr lang="en-US" dirty="0">
                <a:latin typeface="MetaSerifProBook-Regular"/>
              </a:rPr>
              <a:t>Few events - the range of the predicted risks is too wide </a:t>
            </a:r>
          </a:p>
          <a:p>
            <a:pPr lvl="1"/>
            <a:r>
              <a:rPr lang="en-US" dirty="0">
                <a:latin typeface="MetaSerifProBook-Regular"/>
              </a:rPr>
              <a:t>can be reduced by shrinking the regression coefficients towards zero</a:t>
            </a:r>
          </a:p>
          <a:p>
            <a:r>
              <a:rPr lang="en-US" dirty="0"/>
              <a:t>Penalized regression places a constraint on the values of the regression coefficients</a:t>
            </a:r>
          </a:p>
          <a:p>
            <a:pPr lvl="1"/>
            <a:r>
              <a:rPr lang="en-US" dirty="0"/>
              <a:t>Ridge, lasso</a:t>
            </a:r>
          </a:p>
          <a:p>
            <a:pPr lvl="1"/>
            <a:endParaRPr lang="en-US" dirty="0"/>
          </a:p>
          <a:p>
            <a:endParaRPr lang="en-US" dirty="0"/>
          </a:p>
        </p:txBody>
      </p:sp>
      <p:sp>
        <p:nvSpPr>
          <p:cNvPr id="4" name="Slide Number Placeholder 3">
            <a:extLst>
              <a:ext uri="{FF2B5EF4-FFF2-40B4-BE49-F238E27FC236}">
                <a16:creationId xmlns:a16="http://schemas.microsoft.com/office/drawing/2014/main" id="{5A7E59B2-24AC-4821-AB44-00EBD4B29C1F}"/>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217640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BEC5-B29C-4B6B-80FF-124F9818B29A}"/>
              </a:ext>
            </a:extLst>
          </p:cNvPr>
          <p:cNvSpPr>
            <a:spLocks noGrp="1"/>
          </p:cNvSpPr>
          <p:nvPr>
            <p:ph type="title"/>
          </p:nvPr>
        </p:nvSpPr>
        <p:spPr>
          <a:xfrm>
            <a:off x="609600" y="274638"/>
            <a:ext cx="10972800" cy="857476"/>
          </a:xfrm>
        </p:spPr>
        <p:txBody>
          <a:bodyPr/>
          <a:lstStyle/>
          <a:p>
            <a:r>
              <a:rPr lang="en-US" dirty="0"/>
              <a:t>Penalized Regression</a:t>
            </a:r>
          </a:p>
        </p:txBody>
      </p:sp>
      <p:pic>
        <p:nvPicPr>
          <p:cNvPr id="5" name="Content Placeholder 4">
            <a:extLst>
              <a:ext uri="{FF2B5EF4-FFF2-40B4-BE49-F238E27FC236}">
                <a16:creationId xmlns:a16="http://schemas.microsoft.com/office/drawing/2014/main" id="{705A3B57-E346-4EC1-B636-C9F3BE9F7BD6}"/>
              </a:ext>
            </a:extLst>
          </p:cNvPr>
          <p:cNvPicPr>
            <a:picLocks noGrp="1" noChangeAspect="1"/>
          </p:cNvPicPr>
          <p:nvPr>
            <p:ph idx="1"/>
          </p:nvPr>
        </p:nvPicPr>
        <p:blipFill>
          <a:blip r:embed="rId3"/>
          <a:stretch>
            <a:fillRect/>
          </a:stretch>
        </p:blipFill>
        <p:spPr>
          <a:xfrm>
            <a:off x="1034143" y="1499288"/>
            <a:ext cx="9688285" cy="3747751"/>
          </a:xfrm>
          <a:prstGeom prst="rect">
            <a:avLst/>
          </a:prstGeom>
        </p:spPr>
      </p:pic>
      <p:sp>
        <p:nvSpPr>
          <p:cNvPr id="4" name="Slide Number Placeholder 3">
            <a:extLst>
              <a:ext uri="{FF2B5EF4-FFF2-40B4-BE49-F238E27FC236}">
                <a16:creationId xmlns:a16="http://schemas.microsoft.com/office/drawing/2014/main" id="{4615C9AA-D146-4458-8C0D-ED6548E5380B}"/>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37</a:t>
            </a:fld>
            <a:endParaRPr lang="en-US">
              <a:solidFill>
                <a:prstClr val="black">
                  <a:tint val="75000"/>
                </a:prstClr>
              </a:solidFill>
            </a:endParaRPr>
          </a:p>
        </p:txBody>
      </p:sp>
      <p:sp>
        <p:nvSpPr>
          <p:cNvPr id="6" name="TextBox 5">
            <a:extLst>
              <a:ext uri="{FF2B5EF4-FFF2-40B4-BE49-F238E27FC236}">
                <a16:creationId xmlns:a16="http://schemas.microsoft.com/office/drawing/2014/main" id="{F3C3BDB8-8641-45BB-A82F-06A58D948CB0}"/>
              </a:ext>
            </a:extLst>
          </p:cNvPr>
          <p:cNvSpPr txBox="1"/>
          <p:nvPr/>
        </p:nvSpPr>
        <p:spPr>
          <a:xfrm>
            <a:off x="2286000" y="5617029"/>
            <a:ext cx="8599714" cy="369332"/>
          </a:xfrm>
          <a:prstGeom prst="rect">
            <a:avLst/>
          </a:prstGeom>
          <a:noFill/>
        </p:spPr>
        <p:txBody>
          <a:bodyPr wrap="square" rtlCol="0">
            <a:spAutoFit/>
          </a:bodyPr>
          <a:lstStyle/>
          <a:p>
            <a:r>
              <a:rPr lang="en-US" dirty="0" err="1"/>
              <a:t>Pavlou</a:t>
            </a:r>
            <a:r>
              <a:rPr lang="en-US" dirty="0"/>
              <a:t> et al., BMJ ﻿ 2015;351:h3868</a:t>
            </a:r>
          </a:p>
        </p:txBody>
      </p:sp>
    </p:spTree>
    <p:extLst>
      <p:ext uri="{BB962C8B-B14F-4D97-AF65-F5344CB8AC3E}">
        <p14:creationId xmlns:p14="http://schemas.microsoft.com/office/powerpoint/2010/main" val="1999449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7573"/>
          </a:xfrm>
        </p:spPr>
        <p:txBody>
          <a:bodyPr>
            <a:normAutofit fontScale="90000"/>
          </a:bodyPr>
          <a:lstStyle/>
          <a:p>
            <a:r>
              <a:rPr lang="en-US" dirty="0"/>
              <a:t>Bias in Prognostic Research</a:t>
            </a:r>
          </a:p>
        </p:txBody>
      </p:sp>
      <p:sp>
        <p:nvSpPr>
          <p:cNvPr id="3" name="Content Placeholder 2"/>
          <p:cNvSpPr>
            <a:spLocks noGrp="1"/>
          </p:cNvSpPr>
          <p:nvPr>
            <p:ph idx="1"/>
          </p:nvPr>
        </p:nvSpPr>
        <p:spPr>
          <a:xfrm>
            <a:off x="770021" y="842211"/>
            <a:ext cx="10812379" cy="5205663"/>
          </a:xfrm>
        </p:spPr>
        <p:txBody>
          <a:bodyPr>
            <a:normAutofit/>
          </a:bodyPr>
          <a:lstStyle/>
          <a:p>
            <a:r>
              <a:rPr lang="en-US" dirty="0"/>
              <a:t>Confounding is not an issue in prediction research</a:t>
            </a:r>
          </a:p>
          <a:p>
            <a:r>
              <a:rPr lang="en-US" dirty="0"/>
              <a:t>Loss to follow-up (Prognostic)</a:t>
            </a:r>
          </a:p>
          <a:p>
            <a:pPr lvl="1"/>
            <a:r>
              <a:rPr lang="en-US" dirty="0"/>
              <a:t>Bias due to indeterminates, missing data</a:t>
            </a:r>
          </a:p>
          <a:p>
            <a:pPr lvl="2"/>
            <a:r>
              <a:rPr lang="en-US" dirty="0"/>
              <a:t>Multiple imputation</a:t>
            </a:r>
          </a:p>
          <a:p>
            <a:pPr lvl="2"/>
            <a:r>
              <a:rPr lang="en-US" dirty="0"/>
              <a:t>Worst-case sensitivity analysis</a:t>
            </a:r>
          </a:p>
          <a:p>
            <a:r>
              <a:rPr lang="en-US" dirty="0"/>
              <a:t>Ascertainment (Incorporation) bias[Diagnostic/Prognostic]</a:t>
            </a:r>
          </a:p>
          <a:p>
            <a:pPr lvl="1"/>
            <a:r>
              <a:rPr lang="en-US" dirty="0"/>
              <a:t>Diagnostic Review bias</a:t>
            </a:r>
          </a:p>
          <a:p>
            <a:pPr lvl="2"/>
            <a:r>
              <a:rPr lang="en-US" dirty="0"/>
              <a:t>Test/predictor that is being evaluated is included in the reference standard</a:t>
            </a:r>
          </a:p>
          <a:p>
            <a:pPr lvl="1"/>
            <a:r>
              <a:rPr lang="en-US" dirty="0"/>
              <a:t>Test Review Bias</a:t>
            </a:r>
          </a:p>
          <a:p>
            <a:pPr lvl="1"/>
            <a:endParaRPr lang="en-US" dirty="0"/>
          </a:p>
        </p:txBody>
      </p:sp>
    </p:spTree>
    <p:extLst>
      <p:ext uri="{BB962C8B-B14F-4D97-AF65-F5344CB8AC3E}">
        <p14:creationId xmlns:p14="http://schemas.microsoft.com/office/powerpoint/2010/main" val="2489756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127" y="502009"/>
            <a:ext cx="8229600" cy="566501"/>
          </a:xfrm>
        </p:spPr>
        <p:txBody>
          <a:bodyPr>
            <a:normAutofit fontScale="90000"/>
          </a:bodyPr>
          <a:lstStyle/>
          <a:p>
            <a:r>
              <a:rPr lang="en-US" dirty="0"/>
              <a:t>Biases</a:t>
            </a:r>
          </a:p>
        </p:txBody>
      </p:sp>
      <p:sp>
        <p:nvSpPr>
          <p:cNvPr id="3" name="Content Placeholder 2"/>
          <p:cNvSpPr>
            <a:spLocks noGrp="1"/>
          </p:cNvSpPr>
          <p:nvPr>
            <p:ph idx="1"/>
          </p:nvPr>
        </p:nvSpPr>
        <p:spPr>
          <a:xfrm>
            <a:off x="481263" y="1113790"/>
            <a:ext cx="11333748" cy="4914031"/>
          </a:xfrm>
        </p:spPr>
        <p:txBody>
          <a:bodyPr>
            <a:normAutofit fontScale="77500" lnSpcReduction="20000"/>
          </a:bodyPr>
          <a:lstStyle/>
          <a:p>
            <a:r>
              <a:rPr lang="en-US" sz="2900" dirty="0"/>
              <a:t>Biases</a:t>
            </a:r>
          </a:p>
          <a:p>
            <a:pPr lvl="1"/>
            <a:r>
              <a:rPr lang="en-US" sz="2900" dirty="0"/>
              <a:t>Verification Bias (Diagnostic)</a:t>
            </a:r>
          </a:p>
          <a:p>
            <a:pPr lvl="2"/>
            <a:r>
              <a:rPr lang="en-US" sz="2900" dirty="0"/>
              <a:t>When the decision to perform the reference standard depends on the result of the index test (partial verification)</a:t>
            </a:r>
          </a:p>
          <a:p>
            <a:pPr lvl="2"/>
            <a:r>
              <a:rPr lang="en-US" sz="2900" dirty="0"/>
              <a:t>When the type of reference standard used depends on the result of the index test (differential verification)</a:t>
            </a:r>
          </a:p>
          <a:p>
            <a:pPr lvl="1"/>
            <a:r>
              <a:rPr lang="en-US" sz="2900" dirty="0"/>
              <a:t>Spectrum Bias (Diagnostic/Prognostic)</a:t>
            </a:r>
          </a:p>
          <a:p>
            <a:pPr lvl="2"/>
            <a:r>
              <a:rPr lang="en-US" sz="2900" dirty="0"/>
              <a:t>Subjects of dx test study do not have a reasonable spectrum of the condition being tested for and of the ‘non-disease’ that may mimic it</a:t>
            </a:r>
          </a:p>
          <a:p>
            <a:pPr lvl="2"/>
            <a:r>
              <a:rPr lang="en-US" sz="2900" dirty="0"/>
              <a:t>Study population not representative of target population</a:t>
            </a:r>
          </a:p>
          <a:p>
            <a:pPr lvl="1"/>
            <a:r>
              <a:rPr lang="en-US" sz="2900" dirty="0"/>
              <a:t>Overfitting Bias (Diagnostic/Prognostic)</a:t>
            </a:r>
          </a:p>
          <a:p>
            <a:pPr lvl="2"/>
            <a:r>
              <a:rPr lang="en-US" sz="2900" dirty="0"/>
              <a:t>‘If you torture data sufficiently, it will confess to almost anything’ – Fred </a:t>
            </a:r>
            <a:r>
              <a:rPr lang="en-US" sz="2900" dirty="0" err="1"/>
              <a:t>Menger</a:t>
            </a:r>
            <a:r>
              <a:rPr lang="en-US" sz="2900" dirty="0"/>
              <a:t> (Newman, EBD)</a:t>
            </a:r>
          </a:p>
          <a:p>
            <a:pPr lvl="2"/>
            <a:r>
              <a:rPr lang="en-US" sz="2900" dirty="0"/>
              <a:t>Mainly a problem when a combination of tests is chosen from many candidate tests to identify a disease or predict a prognosis</a:t>
            </a:r>
          </a:p>
          <a:p>
            <a:pPr lvl="2"/>
            <a:endParaRPr lang="en-US" dirty="0"/>
          </a:p>
        </p:txBody>
      </p:sp>
      <p:sp>
        <p:nvSpPr>
          <p:cNvPr id="4" name="Slide Number Placeholder 3"/>
          <p:cNvSpPr>
            <a:spLocks noGrp="1"/>
          </p:cNvSpPr>
          <p:nvPr>
            <p:ph type="sldNum" sz="quarter" idx="12"/>
          </p:nvPr>
        </p:nvSpPr>
        <p:spPr/>
        <p:txBody>
          <a:bodyPr/>
          <a:lstStyle/>
          <a:p>
            <a:fld id="{118E1881-AEE6-4E12-8B7C-9D682A2AE324}"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28208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B6ED-4F3F-4416-B1A6-88E6747E205A}"/>
              </a:ext>
            </a:extLst>
          </p:cNvPr>
          <p:cNvSpPr>
            <a:spLocks noGrp="1"/>
          </p:cNvSpPr>
          <p:nvPr>
            <p:ph type="title"/>
          </p:nvPr>
        </p:nvSpPr>
        <p:spPr/>
        <p:txBody>
          <a:bodyPr/>
          <a:lstStyle/>
          <a:p>
            <a:r>
              <a:rPr lang="en-US" dirty="0"/>
              <a:t>Diagnostic and Prognostic Research</a:t>
            </a:r>
          </a:p>
        </p:txBody>
      </p:sp>
      <p:sp>
        <p:nvSpPr>
          <p:cNvPr id="3" name="Content Placeholder 2">
            <a:extLst>
              <a:ext uri="{FF2B5EF4-FFF2-40B4-BE49-F238E27FC236}">
                <a16:creationId xmlns:a16="http://schemas.microsoft.com/office/drawing/2014/main" id="{AD26E166-F2BA-46DB-B722-4365AC4C45F7}"/>
              </a:ext>
            </a:extLst>
          </p:cNvPr>
          <p:cNvSpPr>
            <a:spLocks noGrp="1"/>
          </p:cNvSpPr>
          <p:nvPr>
            <p:ph idx="1"/>
          </p:nvPr>
        </p:nvSpPr>
        <p:spPr>
          <a:xfrm>
            <a:off x="609600" y="1178561"/>
            <a:ext cx="10972800" cy="4947604"/>
          </a:xfrm>
        </p:spPr>
        <p:txBody>
          <a:bodyPr>
            <a:normAutofit fontScale="92500"/>
          </a:bodyPr>
          <a:lstStyle/>
          <a:p>
            <a:r>
              <a:rPr lang="en-US" dirty="0"/>
              <a:t>Diagnostic Research Objectives</a:t>
            </a:r>
          </a:p>
          <a:p>
            <a:pPr lvl="1"/>
            <a:r>
              <a:rPr lang="en-US" dirty="0"/>
              <a:t>Individual test accuracy</a:t>
            </a:r>
          </a:p>
          <a:p>
            <a:pPr lvl="1"/>
            <a:r>
              <a:rPr lang="en-US" dirty="0"/>
              <a:t>ID combination(s) of tests that have the largest diagnostic yield</a:t>
            </a:r>
          </a:p>
          <a:p>
            <a:pPr lvl="1"/>
            <a:r>
              <a:rPr lang="en-US" dirty="0"/>
              <a:t>Does new test provides additional diagnostic value in clinical practice?</a:t>
            </a:r>
          </a:p>
          <a:p>
            <a:pPr lvl="1"/>
            <a:r>
              <a:rPr lang="en-US" dirty="0"/>
              <a:t>Is a less burdensome/inexpensive test an alternative?</a:t>
            </a:r>
          </a:p>
          <a:p>
            <a:r>
              <a:rPr lang="en-US" dirty="0"/>
              <a:t>Prognostic Research Objectives</a:t>
            </a:r>
          </a:p>
          <a:p>
            <a:pPr lvl="1"/>
            <a:r>
              <a:rPr lang="en-US" dirty="0"/>
              <a:t> which combination of determinants under study best predicts a future outcome?</a:t>
            </a:r>
          </a:p>
          <a:p>
            <a:pPr lvl="1"/>
            <a:r>
              <a:rPr lang="en-US" dirty="0"/>
              <a:t> additional predictive value beyond other available predictors.</a:t>
            </a:r>
          </a:p>
          <a:p>
            <a:pPr lvl="1"/>
            <a:r>
              <a:rPr lang="en-US" dirty="0"/>
              <a:t>may include comparison of the predictive accuracy of two (new) markers.</a:t>
            </a:r>
          </a:p>
          <a:p>
            <a:endParaRPr lang="en-US" dirty="0"/>
          </a:p>
        </p:txBody>
      </p:sp>
      <p:sp>
        <p:nvSpPr>
          <p:cNvPr id="4" name="Slide Number Placeholder 3">
            <a:extLst>
              <a:ext uri="{FF2B5EF4-FFF2-40B4-BE49-F238E27FC236}">
                <a16:creationId xmlns:a16="http://schemas.microsoft.com/office/drawing/2014/main" id="{A459AE76-78D8-46DC-9E0B-78520702D2DD}"/>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360782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10972800" cy="818147"/>
          </a:xfrm>
        </p:spPr>
        <p:txBody>
          <a:bodyPr/>
          <a:lstStyle/>
          <a:p>
            <a:r>
              <a:rPr lang="en-US" dirty="0"/>
              <a:t>External Validation</a:t>
            </a:r>
          </a:p>
        </p:txBody>
      </p:sp>
      <p:sp>
        <p:nvSpPr>
          <p:cNvPr id="3" name="Content Placeholder 2"/>
          <p:cNvSpPr>
            <a:spLocks noGrp="1"/>
          </p:cNvSpPr>
          <p:nvPr>
            <p:ph idx="1"/>
          </p:nvPr>
        </p:nvSpPr>
        <p:spPr>
          <a:xfrm>
            <a:off x="433137" y="1295400"/>
            <a:ext cx="11325725" cy="4592053"/>
          </a:xfrm>
        </p:spPr>
        <p:txBody>
          <a:bodyPr/>
          <a:lstStyle/>
          <a:p>
            <a:r>
              <a:rPr lang="en-US" dirty="0"/>
              <a:t>Aims to address the accuracy of a model in patients from a different but plausibly related population, representing the underlying disease domain. </a:t>
            </a:r>
          </a:p>
          <a:p>
            <a:pPr lvl="2"/>
            <a:r>
              <a:rPr lang="en-US" dirty="0"/>
              <a:t>Temporal validation</a:t>
            </a:r>
          </a:p>
          <a:p>
            <a:pPr lvl="2"/>
            <a:r>
              <a:rPr lang="en-US" dirty="0"/>
              <a:t>Geographical validation</a:t>
            </a:r>
          </a:p>
          <a:p>
            <a:pPr lvl="2"/>
            <a:r>
              <a:rPr lang="en-US" dirty="0"/>
              <a:t>Domain/Setting validation</a:t>
            </a:r>
          </a:p>
          <a:p>
            <a:r>
              <a:rPr lang="en-US" dirty="0"/>
              <a:t>Internal validation alone is limited in determining the generalizability of a prediction model</a:t>
            </a:r>
          </a:p>
        </p:txBody>
      </p:sp>
    </p:spTree>
    <p:extLst>
      <p:ext uri="{BB962C8B-B14F-4D97-AF65-F5344CB8AC3E}">
        <p14:creationId xmlns:p14="http://schemas.microsoft.com/office/powerpoint/2010/main" val="204476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B6A6-B4EB-4EFD-B818-E9103BA2AFD8}"/>
              </a:ext>
            </a:extLst>
          </p:cNvPr>
          <p:cNvSpPr>
            <a:spLocks noGrp="1"/>
          </p:cNvSpPr>
          <p:nvPr>
            <p:ph type="title"/>
          </p:nvPr>
        </p:nvSpPr>
        <p:spPr/>
        <p:txBody>
          <a:bodyPr>
            <a:noAutofit/>
          </a:bodyPr>
          <a:lstStyle/>
          <a:p>
            <a:r>
              <a:rPr lang="en-US" sz="3600" dirty="0"/>
              <a:t> External Validation:</a:t>
            </a:r>
            <a:br>
              <a:rPr lang="en-US" sz="3600" dirty="0"/>
            </a:br>
            <a:r>
              <a:rPr lang="en-US" sz="3600" dirty="0"/>
              <a:t>      Comparisons Between Derivation and Validation Data </a:t>
            </a:r>
          </a:p>
        </p:txBody>
      </p:sp>
      <p:sp>
        <p:nvSpPr>
          <p:cNvPr id="3" name="Content Placeholder 2">
            <a:extLst>
              <a:ext uri="{FF2B5EF4-FFF2-40B4-BE49-F238E27FC236}">
                <a16:creationId xmlns:a16="http://schemas.microsoft.com/office/drawing/2014/main" id="{11A93266-692E-4A87-B972-0A22BCF79064}"/>
              </a:ext>
            </a:extLst>
          </p:cNvPr>
          <p:cNvSpPr>
            <a:spLocks noGrp="1"/>
          </p:cNvSpPr>
          <p:nvPr>
            <p:ph idx="1"/>
          </p:nvPr>
        </p:nvSpPr>
        <p:spPr>
          <a:xfrm>
            <a:off x="368968" y="1524000"/>
            <a:ext cx="11566358" cy="4395537"/>
          </a:xfrm>
        </p:spPr>
        <p:txBody>
          <a:bodyPr>
            <a:normAutofit fontScale="92500" lnSpcReduction="10000"/>
          </a:bodyPr>
          <a:lstStyle/>
          <a:p>
            <a:pPr lvl="0"/>
            <a:r>
              <a:rPr lang="en-US" dirty="0">
                <a:solidFill>
                  <a:prstClr val="black"/>
                </a:solidFill>
                <a:sym typeface="Wingdings" panose="05000000000000000000" pitchFamily="2" charset="2"/>
              </a:rPr>
              <a:t>Study Population and Variables</a:t>
            </a:r>
          </a:p>
          <a:p>
            <a:pPr lvl="1"/>
            <a:r>
              <a:rPr lang="en-US" sz="2400" dirty="0">
                <a:solidFill>
                  <a:prstClr val="black"/>
                </a:solidFill>
                <a:sym typeface="Wingdings" panose="05000000000000000000" pitchFamily="2" charset="2"/>
              </a:rPr>
              <a:t>Patient characteristics and overall outcome rates </a:t>
            </a:r>
          </a:p>
          <a:p>
            <a:pPr lvl="1"/>
            <a:r>
              <a:rPr lang="en-US" sz="2400" dirty="0">
                <a:solidFill>
                  <a:prstClr val="black"/>
                </a:solidFill>
                <a:sym typeface="Wingdings" panose="05000000000000000000" pitchFamily="2" charset="2"/>
              </a:rPr>
              <a:t>Outcome definition and ascertainment</a:t>
            </a:r>
          </a:p>
          <a:p>
            <a:pPr lvl="2"/>
            <a:r>
              <a:rPr lang="en-US" dirty="0">
                <a:solidFill>
                  <a:prstClr val="black"/>
                </a:solidFill>
                <a:sym typeface="Wingdings" panose="05000000000000000000" pitchFamily="2" charset="2"/>
              </a:rPr>
              <a:t>Selection of diseased and non-diseased  otherwise spectrum bias</a:t>
            </a:r>
          </a:p>
          <a:p>
            <a:pPr lvl="2"/>
            <a:r>
              <a:rPr lang="en-US" dirty="0">
                <a:solidFill>
                  <a:prstClr val="black"/>
                </a:solidFill>
                <a:sym typeface="Wingdings" panose="05000000000000000000" pitchFamily="2" charset="2"/>
              </a:rPr>
              <a:t>Outcome ascertainment independent of outcome   otherwise diagnostic review bias</a:t>
            </a:r>
          </a:p>
          <a:p>
            <a:pPr lvl="1"/>
            <a:r>
              <a:rPr lang="en-US" sz="2400" dirty="0">
                <a:solidFill>
                  <a:prstClr val="black"/>
                </a:solidFill>
                <a:sym typeface="Wingdings" panose="05000000000000000000" pitchFamily="2" charset="2"/>
              </a:rPr>
              <a:t>Predictor ascertainment</a:t>
            </a:r>
          </a:p>
          <a:p>
            <a:pPr lvl="2"/>
            <a:r>
              <a:rPr lang="en-US" dirty="0">
                <a:solidFill>
                  <a:prstClr val="black"/>
                </a:solidFill>
                <a:sym typeface="Wingdings" panose="05000000000000000000" pitchFamily="2" charset="2"/>
              </a:rPr>
              <a:t>Independent of outcome  otherwise incorporation bias</a:t>
            </a:r>
          </a:p>
          <a:p>
            <a:pPr lvl="0"/>
            <a:r>
              <a:rPr lang="en-US" dirty="0">
                <a:solidFill>
                  <a:prstClr val="black"/>
                </a:solidFill>
              </a:rPr>
              <a:t>Model performance</a:t>
            </a:r>
          </a:p>
          <a:p>
            <a:pPr lvl="1"/>
            <a:r>
              <a:rPr lang="en-US" sz="2400" dirty="0">
                <a:solidFill>
                  <a:prstClr val="black"/>
                </a:solidFill>
                <a:sym typeface="Wingdings" panose="05000000000000000000" pitchFamily="2" charset="2"/>
              </a:rPr>
              <a:t>Calibration – Hosmer-</a:t>
            </a:r>
            <a:r>
              <a:rPr lang="en-US" sz="2400" dirty="0" err="1">
                <a:solidFill>
                  <a:prstClr val="black"/>
                </a:solidFill>
                <a:sym typeface="Wingdings" panose="05000000000000000000" pitchFamily="2" charset="2"/>
              </a:rPr>
              <a:t>Lemeshow</a:t>
            </a:r>
            <a:r>
              <a:rPr lang="en-US" sz="2400" dirty="0">
                <a:solidFill>
                  <a:prstClr val="black"/>
                </a:solidFill>
                <a:sym typeface="Wingdings" panose="05000000000000000000" pitchFamily="2" charset="2"/>
              </a:rPr>
              <a:t> GOF test; Calibration plot (observed vs predicted); Calibration slope; Brier Score</a:t>
            </a:r>
          </a:p>
          <a:p>
            <a:pPr lvl="1"/>
            <a:r>
              <a:rPr lang="en-US" sz="2400" dirty="0">
                <a:solidFill>
                  <a:prstClr val="black"/>
                </a:solidFill>
                <a:sym typeface="Wingdings" panose="05000000000000000000" pitchFamily="2" charset="2"/>
              </a:rPr>
              <a:t>Discrimination – AUC (C-statistic); also </a:t>
            </a:r>
            <a:r>
              <a:rPr lang="en-US" sz="2400" dirty="0" err="1">
                <a:solidFill>
                  <a:prstClr val="black"/>
                </a:solidFill>
                <a:sym typeface="Wingdings" panose="05000000000000000000" pitchFamily="2" charset="2"/>
              </a:rPr>
              <a:t>Tjur</a:t>
            </a:r>
            <a:r>
              <a:rPr lang="en-US" sz="2400" dirty="0">
                <a:solidFill>
                  <a:prstClr val="black"/>
                </a:solidFill>
                <a:sym typeface="Wingdings" panose="05000000000000000000" pitchFamily="2" charset="2"/>
              </a:rPr>
              <a:t> R-squared, Error Rate</a:t>
            </a:r>
          </a:p>
          <a:p>
            <a:endParaRPr lang="en-US" dirty="0"/>
          </a:p>
        </p:txBody>
      </p:sp>
    </p:spTree>
    <p:extLst>
      <p:ext uri="{BB962C8B-B14F-4D97-AF65-F5344CB8AC3E}">
        <p14:creationId xmlns:p14="http://schemas.microsoft.com/office/powerpoint/2010/main" val="1520255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3" y="0"/>
            <a:ext cx="8534400" cy="1143000"/>
          </a:xfrm>
        </p:spPr>
        <p:txBody>
          <a:bodyPr/>
          <a:lstStyle/>
          <a:p>
            <a:r>
              <a:rPr lang="en-US" dirty="0"/>
              <a:t>      Presenting the Prediction Model</a:t>
            </a:r>
          </a:p>
        </p:txBody>
      </p:sp>
      <p:sp>
        <p:nvSpPr>
          <p:cNvPr id="3" name="Content Placeholder 2"/>
          <p:cNvSpPr>
            <a:spLocks noGrp="1"/>
          </p:cNvSpPr>
          <p:nvPr>
            <p:ph idx="1"/>
          </p:nvPr>
        </p:nvSpPr>
        <p:spPr>
          <a:xfrm>
            <a:off x="529389" y="1058779"/>
            <a:ext cx="11261557" cy="5646821"/>
          </a:xfrm>
        </p:spPr>
        <p:txBody>
          <a:bodyPr>
            <a:normAutofit/>
          </a:bodyPr>
          <a:lstStyle/>
          <a:p>
            <a:r>
              <a:rPr lang="en-US" dirty="0"/>
              <a:t>Original untransformed model</a:t>
            </a:r>
          </a:p>
          <a:p>
            <a:pPr lvl="1"/>
            <a:r>
              <a:rPr lang="en-US" dirty="0"/>
              <a:t>calculator or computerized patient record</a:t>
            </a:r>
          </a:p>
          <a:p>
            <a:r>
              <a:rPr lang="en-US" dirty="0"/>
              <a:t>Nomogram</a:t>
            </a:r>
          </a:p>
          <a:p>
            <a:endParaRPr lang="en-US" dirty="0"/>
          </a:p>
          <a:p>
            <a:endParaRPr lang="en-US" dirty="0"/>
          </a:p>
          <a:p>
            <a:endParaRPr lang="en-US" dirty="0"/>
          </a:p>
          <a:p>
            <a:endParaRPr lang="en-US" dirty="0"/>
          </a:p>
          <a:p>
            <a:r>
              <a:rPr lang="en-US" dirty="0"/>
              <a:t>Decision tree - Classification and Regression Trees (CART)</a:t>
            </a:r>
          </a:p>
          <a:p>
            <a:pPr lvl="1"/>
            <a:r>
              <a:rPr lang="en-US" sz="2000" dirty="0"/>
              <a:t>creates a rule such as 'If a patient has finding a, b, or c, they have an XX probability of disease Y'</a:t>
            </a:r>
          </a:p>
          <a:p>
            <a:pPr lvl="1"/>
            <a:endParaRPr lang="en-US" dirty="0"/>
          </a:p>
          <a:p>
            <a:endParaRPr lang="en-US" dirty="0"/>
          </a:p>
          <a:p>
            <a:endParaRPr lang="en-US" dirty="0"/>
          </a:p>
        </p:txBody>
      </p:sp>
      <p:pic>
        <p:nvPicPr>
          <p:cNvPr id="4" name="Picture 3">
            <a:extLst>
              <a:ext uri="{FF2B5EF4-FFF2-40B4-BE49-F238E27FC236}">
                <a16:creationId xmlns:a16="http://schemas.microsoft.com/office/drawing/2014/main" id="{BD4B60C5-6DDE-4A1E-A3AA-14DC5404FFBF}"/>
              </a:ext>
            </a:extLst>
          </p:cNvPr>
          <p:cNvPicPr>
            <a:picLocks noChangeAspect="1"/>
          </p:cNvPicPr>
          <p:nvPr/>
        </p:nvPicPr>
        <p:blipFill>
          <a:blip r:embed="rId3"/>
          <a:stretch>
            <a:fillRect/>
          </a:stretch>
        </p:blipFill>
        <p:spPr>
          <a:xfrm>
            <a:off x="962526" y="2822892"/>
            <a:ext cx="10960769" cy="2013803"/>
          </a:xfrm>
          <a:prstGeom prst="rect">
            <a:avLst/>
          </a:prstGeom>
        </p:spPr>
      </p:pic>
    </p:spTree>
    <p:extLst>
      <p:ext uri="{BB962C8B-B14F-4D97-AF65-F5344CB8AC3E}">
        <p14:creationId xmlns:p14="http://schemas.microsoft.com/office/powerpoint/2010/main" val="1583557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F9D9-C5EB-4DF1-9BDA-5578E6BBA04B}"/>
              </a:ext>
            </a:extLst>
          </p:cNvPr>
          <p:cNvSpPr>
            <a:spLocks noGrp="1"/>
          </p:cNvSpPr>
          <p:nvPr>
            <p:ph type="title"/>
          </p:nvPr>
        </p:nvSpPr>
        <p:spPr>
          <a:xfrm>
            <a:off x="609600" y="274638"/>
            <a:ext cx="10972800" cy="916488"/>
          </a:xfrm>
        </p:spPr>
        <p:txBody>
          <a:bodyPr/>
          <a:lstStyle/>
          <a:p>
            <a:r>
              <a:rPr lang="en-US" dirty="0"/>
              <a:t>Presenting the Prediction Model</a:t>
            </a:r>
          </a:p>
        </p:txBody>
      </p:sp>
      <p:sp>
        <p:nvSpPr>
          <p:cNvPr id="3" name="Content Placeholder 2">
            <a:extLst>
              <a:ext uri="{FF2B5EF4-FFF2-40B4-BE49-F238E27FC236}">
                <a16:creationId xmlns:a16="http://schemas.microsoft.com/office/drawing/2014/main" id="{D1F58807-1992-4AD2-B3B1-0B1324218869}"/>
              </a:ext>
            </a:extLst>
          </p:cNvPr>
          <p:cNvSpPr>
            <a:spLocks noGrp="1"/>
          </p:cNvSpPr>
          <p:nvPr>
            <p:ph idx="1"/>
          </p:nvPr>
        </p:nvSpPr>
        <p:spPr>
          <a:xfrm>
            <a:off x="320843" y="1417639"/>
            <a:ext cx="11566358" cy="4489866"/>
          </a:xfrm>
        </p:spPr>
        <p:txBody>
          <a:bodyPr>
            <a:normAutofit/>
          </a:bodyPr>
          <a:lstStyle/>
          <a:p>
            <a:pPr lvl="0"/>
            <a:r>
              <a:rPr lang="en-US" dirty="0">
                <a:solidFill>
                  <a:prstClr val="black"/>
                </a:solidFill>
              </a:rPr>
              <a:t>Simplified risk score (SRS)</a:t>
            </a:r>
          </a:p>
          <a:p>
            <a:pPr lvl="1"/>
            <a:r>
              <a:rPr lang="en-US" dirty="0">
                <a:solidFill>
                  <a:prstClr val="black"/>
                </a:solidFill>
              </a:rPr>
              <a:t>Commonly done using the Framingham Methodology (Sullivan et al., 2004)</a:t>
            </a:r>
          </a:p>
          <a:p>
            <a:pPr lvl="2"/>
            <a:r>
              <a:rPr lang="en-US" dirty="0">
                <a:solidFill>
                  <a:prstClr val="black"/>
                </a:solidFill>
              </a:rPr>
              <a:t> divide each regression coefficient by the smallest regression coefficient</a:t>
            </a:r>
          </a:p>
          <a:p>
            <a:pPr lvl="1"/>
            <a:r>
              <a:rPr lang="en-US" dirty="0">
                <a:solidFill>
                  <a:prstClr val="black"/>
                </a:solidFill>
              </a:rPr>
              <a:t>Must be accompanied by the observed disease frequencies across score categories</a:t>
            </a:r>
          </a:p>
          <a:p>
            <a:pPr lvl="1"/>
            <a:r>
              <a:rPr lang="en-US" dirty="0">
                <a:solidFill>
                  <a:prstClr val="black"/>
                </a:solidFill>
              </a:rPr>
              <a:t>Some loss in dx accuracy, but minimal and easy to use</a:t>
            </a:r>
          </a:p>
          <a:p>
            <a:pPr lvl="1"/>
            <a:r>
              <a:rPr lang="en-US" dirty="0" err="1">
                <a:solidFill>
                  <a:prstClr val="black"/>
                </a:solidFill>
              </a:rPr>
              <a:t>Grobbee</a:t>
            </a:r>
            <a:r>
              <a:rPr lang="en-US" dirty="0">
                <a:solidFill>
                  <a:prstClr val="black"/>
                </a:solidFill>
              </a:rPr>
              <a:t> &amp; Hoes recommend reporting both the untransformed model and SRS with AUROCs</a:t>
            </a:r>
          </a:p>
          <a:p>
            <a:endParaRPr lang="en-US" dirty="0"/>
          </a:p>
        </p:txBody>
      </p:sp>
      <p:sp>
        <p:nvSpPr>
          <p:cNvPr id="4" name="Slide Number Placeholder 3">
            <a:extLst>
              <a:ext uri="{FF2B5EF4-FFF2-40B4-BE49-F238E27FC236}">
                <a16:creationId xmlns:a16="http://schemas.microsoft.com/office/drawing/2014/main" id="{B41BC32E-A7D3-43E7-9975-3A06E50CFA94}"/>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1125174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Use of Points System vs Multivariable Models</a:t>
            </a:r>
          </a:p>
        </p:txBody>
      </p:sp>
      <p:sp>
        <p:nvSpPr>
          <p:cNvPr id="4" name="Content Placeholder 3"/>
          <p:cNvSpPr>
            <a:spLocks noGrp="1"/>
          </p:cNvSpPr>
          <p:nvPr>
            <p:ph idx="1"/>
          </p:nvPr>
        </p:nvSpPr>
        <p:spPr/>
        <p:txBody>
          <a:bodyPr/>
          <a:lstStyle/>
          <a:p>
            <a:r>
              <a:rPr lang="en-US" dirty="0"/>
              <a:t>For most risk profiles, there is very good agreement (ICC &gt; 0.9)between the estimates (predicted probabilities) produced by the points system and those produced by the MV models.</a:t>
            </a:r>
          </a:p>
          <a:p>
            <a:pPr lvl="1"/>
            <a:r>
              <a:rPr lang="en-US" dirty="0"/>
              <a:t>Divergences occur primarily at the extremes</a:t>
            </a:r>
          </a:p>
          <a:p>
            <a:pPr lvl="1"/>
            <a:r>
              <a:rPr lang="en-US" dirty="0"/>
              <a:t>Loss of information is slightly more pronounced when the risk factors are modelled as continuous</a:t>
            </a:r>
          </a:p>
        </p:txBody>
      </p:sp>
      <p:sp>
        <p:nvSpPr>
          <p:cNvPr id="2" name="TextBox 1">
            <a:extLst>
              <a:ext uri="{FF2B5EF4-FFF2-40B4-BE49-F238E27FC236}">
                <a16:creationId xmlns:a16="http://schemas.microsoft.com/office/drawing/2014/main" id="{D25659B0-A38B-4DA9-B53F-0C0999086D15}"/>
              </a:ext>
            </a:extLst>
          </p:cNvPr>
          <p:cNvSpPr txBox="1"/>
          <p:nvPr/>
        </p:nvSpPr>
        <p:spPr>
          <a:xfrm>
            <a:off x="7162801" y="5442283"/>
            <a:ext cx="4756484" cy="369332"/>
          </a:xfrm>
          <a:prstGeom prst="rect">
            <a:avLst/>
          </a:prstGeom>
          <a:noFill/>
        </p:spPr>
        <p:txBody>
          <a:bodyPr wrap="square" rtlCol="0">
            <a:spAutoFit/>
          </a:bodyPr>
          <a:lstStyle/>
          <a:p>
            <a:r>
              <a:rPr lang="en-US" dirty="0"/>
              <a:t>Sullivan et al., 2004</a:t>
            </a:r>
          </a:p>
        </p:txBody>
      </p:sp>
    </p:spTree>
    <p:extLst>
      <p:ext uri="{BB962C8B-B14F-4D97-AF65-F5344CB8AC3E}">
        <p14:creationId xmlns:p14="http://schemas.microsoft.com/office/powerpoint/2010/main" val="894332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5229"/>
          </a:xfrm>
        </p:spPr>
        <p:txBody>
          <a:bodyPr/>
          <a:lstStyle/>
          <a:p>
            <a:r>
              <a:rPr lang="en-US" dirty="0"/>
              <a:t>Model Impact</a:t>
            </a:r>
          </a:p>
        </p:txBody>
      </p:sp>
      <p:sp>
        <p:nvSpPr>
          <p:cNvPr id="3" name="Content Placeholder 2"/>
          <p:cNvSpPr>
            <a:spLocks noGrp="1"/>
          </p:cNvSpPr>
          <p:nvPr>
            <p:ph idx="1"/>
          </p:nvPr>
        </p:nvSpPr>
        <p:spPr>
          <a:xfrm>
            <a:off x="609600" y="1219202"/>
            <a:ext cx="11261558" cy="4828672"/>
          </a:xfrm>
        </p:spPr>
        <p:txBody>
          <a:bodyPr>
            <a:normAutofit/>
          </a:bodyPr>
          <a:lstStyle/>
          <a:p>
            <a:r>
              <a:rPr lang="en-US" dirty="0"/>
              <a:t>Impact of the risk prediction model on clinical practice. </a:t>
            </a:r>
          </a:p>
          <a:p>
            <a:r>
              <a:rPr lang="en-US" dirty="0"/>
              <a:t>Gold-standard design</a:t>
            </a:r>
          </a:p>
          <a:p>
            <a:pPr lvl="1"/>
            <a:r>
              <a:rPr lang="en-US" dirty="0"/>
              <a:t>Randomized, controlled  clinical trial comparing patient outcome between randomized groups</a:t>
            </a:r>
          </a:p>
        </p:txBody>
      </p:sp>
      <p:sp>
        <p:nvSpPr>
          <p:cNvPr id="4" name="Slide Number Placeholder 3"/>
          <p:cNvSpPr>
            <a:spLocks noGrp="1"/>
          </p:cNvSpPr>
          <p:nvPr>
            <p:ph type="sldNum" sz="quarter" idx="12"/>
          </p:nvPr>
        </p:nvSpPr>
        <p:spPr/>
        <p:txBody>
          <a:bodyPr/>
          <a:lstStyle/>
          <a:p>
            <a:fld id="{FF3101BF-F2BA-4783-9E3F-5E42B5884735}" type="slidenum">
              <a:rPr lang="en-US" smtClean="0"/>
              <a:t>45</a:t>
            </a:fld>
            <a:endParaRPr lang="en-US"/>
          </a:p>
        </p:txBody>
      </p:sp>
      <p:graphicFrame>
        <p:nvGraphicFramePr>
          <p:cNvPr id="5" name="Diagram 4"/>
          <p:cNvGraphicFramePr/>
          <p:nvPr>
            <p:extLst>
              <p:ext uri="{D42A27DB-BD31-4B8C-83A1-F6EECF244321}">
                <p14:modId xmlns:p14="http://schemas.microsoft.com/office/powerpoint/2010/main" val="2955645107"/>
              </p:ext>
            </p:extLst>
          </p:nvPr>
        </p:nvGraphicFramePr>
        <p:xfrm>
          <a:off x="2412999" y="2768600"/>
          <a:ext cx="660037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87127" y="4706332"/>
            <a:ext cx="1224631" cy="369332"/>
          </a:xfrm>
          <a:prstGeom prst="rect">
            <a:avLst/>
          </a:prstGeom>
          <a:noFill/>
        </p:spPr>
        <p:txBody>
          <a:bodyPr wrap="none" rtlCol="0">
            <a:spAutoFit/>
          </a:bodyPr>
          <a:lstStyle/>
          <a:p>
            <a:r>
              <a:rPr lang="en-US" dirty="0"/>
              <a:t>Randomize</a:t>
            </a:r>
          </a:p>
        </p:txBody>
      </p:sp>
    </p:spTree>
    <p:extLst>
      <p:ext uri="{BB962C8B-B14F-4D97-AF65-F5344CB8AC3E}">
        <p14:creationId xmlns:p14="http://schemas.microsoft.com/office/powerpoint/2010/main" val="4064309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69CA-BEF5-439E-9049-0674EB7685F0}"/>
              </a:ext>
            </a:extLst>
          </p:cNvPr>
          <p:cNvSpPr>
            <a:spLocks noGrp="1"/>
          </p:cNvSpPr>
          <p:nvPr>
            <p:ph type="title"/>
          </p:nvPr>
        </p:nvSpPr>
        <p:spPr>
          <a:xfrm>
            <a:off x="609600" y="274639"/>
            <a:ext cx="10972800" cy="585108"/>
          </a:xfrm>
        </p:spPr>
        <p:txBody>
          <a:bodyPr>
            <a:normAutofit fontScale="90000"/>
          </a:bodyPr>
          <a:lstStyle/>
          <a:p>
            <a:r>
              <a:rPr lang="en-US" dirty="0"/>
              <a:t>Model Impact</a:t>
            </a:r>
          </a:p>
        </p:txBody>
      </p:sp>
      <p:sp>
        <p:nvSpPr>
          <p:cNvPr id="3" name="Content Placeholder 2">
            <a:extLst>
              <a:ext uri="{FF2B5EF4-FFF2-40B4-BE49-F238E27FC236}">
                <a16:creationId xmlns:a16="http://schemas.microsoft.com/office/drawing/2014/main" id="{7CC46E54-2E5A-4FF7-862B-0502344A1014}"/>
              </a:ext>
            </a:extLst>
          </p:cNvPr>
          <p:cNvSpPr>
            <a:spLocks noGrp="1"/>
          </p:cNvSpPr>
          <p:nvPr>
            <p:ph idx="1"/>
          </p:nvPr>
        </p:nvSpPr>
        <p:spPr>
          <a:xfrm>
            <a:off x="609600" y="943429"/>
            <a:ext cx="11139814" cy="5075013"/>
          </a:xfrm>
        </p:spPr>
        <p:txBody>
          <a:bodyPr/>
          <a:lstStyle/>
          <a:p>
            <a:r>
              <a:rPr lang="en-US" dirty="0"/>
              <a:t>Net benefit decision curve analysis</a:t>
            </a:r>
          </a:p>
        </p:txBody>
      </p:sp>
      <p:sp>
        <p:nvSpPr>
          <p:cNvPr id="4" name="Slide Number Placeholder 3">
            <a:extLst>
              <a:ext uri="{FF2B5EF4-FFF2-40B4-BE49-F238E27FC236}">
                <a16:creationId xmlns:a16="http://schemas.microsoft.com/office/drawing/2014/main" id="{052F4249-4479-48C3-BFE4-C5BFD208275A}"/>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46</a:t>
            </a:fld>
            <a:endParaRPr lang="en-US">
              <a:solidFill>
                <a:prstClr val="black">
                  <a:tint val="75000"/>
                </a:prstClr>
              </a:solidFill>
            </a:endParaRPr>
          </a:p>
        </p:txBody>
      </p:sp>
      <p:pic>
        <p:nvPicPr>
          <p:cNvPr id="5" name="Picture 4">
            <a:extLst>
              <a:ext uri="{FF2B5EF4-FFF2-40B4-BE49-F238E27FC236}">
                <a16:creationId xmlns:a16="http://schemas.microsoft.com/office/drawing/2014/main" id="{5C87BDEF-9B68-4DC1-A87C-42DF446F5C4C}"/>
              </a:ext>
            </a:extLst>
          </p:cNvPr>
          <p:cNvPicPr>
            <a:picLocks noChangeAspect="1"/>
          </p:cNvPicPr>
          <p:nvPr/>
        </p:nvPicPr>
        <p:blipFill>
          <a:blip r:embed="rId3"/>
          <a:stretch>
            <a:fillRect/>
          </a:stretch>
        </p:blipFill>
        <p:spPr>
          <a:xfrm>
            <a:off x="1741714" y="1414936"/>
            <a:ext cx="8708571" cy="3811341"/>
          </a:xfrm>
          <a:prstGeom prst="rect">
            <a:avLst/>
          </a:prstGeom>
        </p:spPr>
      </p:pic>
      <p:sp>
        <p:nvSpPr>
          <p:cNvPr id="6" name="TextBox 5">
            <a:extLst>
              <a:ext uri="{FF2B5EF4-FFF2-40B4-BE49-F238E27FC236}">
                <a16:creationId xmlns:a16="http://schemas.microsoft.com/office/drawing/2014/main" id="{03D69A34-D5B6-47A5-A2DA-0827191E5743}"/>
              </a:ext>
            </a:extLst>
          </p:cNvPr>
          <p:cNvSpPr txBox="1"/>
          <p:nvPr/>
        </p:nvSpPr>
        <p:spPr>
          <a:xfrm>
            <a:off x="1582056" y="5495222"/>
            <a:ext cx="9361715" cy="523220"/>
          </a:xfrm>
          <a:prstGeom prst="rect">
            <a:avLst/>
          </a:prstGeom>
          <a:noFill/>
        </p:spPr>
        <p:txBody>
          <a:bodyPr wrap="square" rtlCol="0">
            <a:spAutoFit/>
          </a:bodyPr>
          <a:lstStyle/>
          <a:p>
            <a:r>
              <a:rPr lang="en-US" sz="1400" dirty="0">
                <a:solidFill>
                  <a:srgbClr val="303030"/>
                </a:solidFill>
                <a:latin typeface="arial" panose="020B0604020202020204" pitchFamily="34" charset="0"/>
              </a:rPr>
              <a:t>Vickers, A. J., van </a:t>
            </a:r>
            <a:r>
              <a:rPr lang="en-US" sz="1400" dirty="0" err="1">
                <a:solidFill>
                  <a:srgbClr val="303030"/>
                </a:solidFill>
                <a:latin typeface="arial" panose="020B0604020202020204" pitchFamily="34" charset="0"/>
              </a:rPr>
              <a:t>Calster</a:t>
            </a:r>
            <a:r>
              <a:rPr lang="en-US" sz="1400" dirty="0">
                <a:solidFill>
                  <a:srgbClr val="303030"/>
                </a:solidFill>
                <a:latin typeface="arial" panose="020B0604020202020204" pitchFamily="34" charset="0"/>
              </a:rPr>
              <a:t>, B., &amp; </a:t>
            </a:r>
            <a:r>
              <a:rPr lang="en-US" sz="1400" dirty="0" err="1">
                <a:solidFill>
                  <a:srgbClr val="303030"/>
                </a:solidFill>
                <a:latin typeface="arial" panose="020B0604020202020204" pitchFamily="34" charset="0"/>
              </a:rPr>
              <a:t>Steyerberg</a:t>
            </a:r>
            <a:r>
              <a:rPr lang="en-US" sz="1400" dirty="0">
                <a:solidFill>
                  <a:srgbClr val="303030"/>
                </a:solidFill>
                <a:latin typeface="arial" panose="020B0604020202020204" pitchFamily="34" charset="0"/>
              </a:rPr>
              <a:t>, E. W. (2019). A simple, step-by-step guide to interpreting decision curve analysis. </a:t>
            </a:r>
            <a:r>
              <a:rPr lang="en-US" sz="1400" i="1" dirty="0">
                <a:solidFill>
                  <a:srgbClr val="303030"/>
                </a:solidFill>
                <a:latin typeface="arial" panose="020B0604020202020204" pitchFamily="34" charset="0"/>
              </a:rPr>
              <a:t>Diagnostic and prognostic research</a:t>
            </a:r>
            <a:r>
              <a:rPr lang="en-US" sz="1400" dirty="0">
                <a:solidFill>
                  <a:srgbClr val="303030"/>
                </a:solidFill>
                <a:latin typeface="arial" panose="020B0604020202020204" pitchFamily="34" charset="0"/>
              </a:rPr>
              <a:t>, </a:t>
            </a:r>
            <a:r>
              <a:rPr lang="en-US" sz="1400" i="1" dirty="0">
                <a:solidFill>
                  <a:srgbClr val="303030"/>
                </a:solidFill>
                <a:latin typeface="arial" panose="020B0604020202020204" pitchFamily="34" charset="0"/>
              </a:rPr>
              <a:t>3</a:t>
            </a:r>
            <a:r>
              <a:rPr lang="en-US" sz="1400" dirty="0">
                <a:solidFill>
                  <a:srgbClr val="303030"/>
                </a:solidFill>
                <a:latin typeface="arial" panose="020B0604020202020204" pitchFamily="34" charset="0"/>
              </a:rPr>
              <a:t>, 18. </a:t>
            </a:r>
            <a:endParaRPr lang="en-US" sz="1400" dirty="0"/>
          </a:p>
        </p:txBody>
      </p:sp>
      <p:pic>
        <p:nvPicPr>
          <p:cNvPr id="8" name="Picture 7">
            <a:extLst>
              <a:ext uri="{FF2B5EF4-FFF2-40B4-BE49-F238E27FC236}">
                <a16:creationId xmlns:a16="http://schemas.microsoft.com/office/drawing/2014/main" id="{9DF9B7AD-1B5D-49C5-8A63-C21AE9A46A60}"/>
              </a:ext>
            </a:extLst>
          </p:cNvPr>
          <p:cNvPicPr>
            <a:picLocks noChangeAspect="1"/>
          </p:cNvPicPr>
          <p:nvPr/>
        </p:nvPicPr>
        <p:blipFill>
          <a:blip r:embed="rId4"/>
          <a:stretch>
            <a:fillRect/>
          </a:stretch>
        </p:blipFill>
        <p:spPr>
          <a:xfrm>
            <a:off x="8374743" y="1089933"/>
            <a:ext cx="3207655" cy="971096"/>
          </a:xfrm>
          <a:prstGeom prst="rect">
            <a:avLst/>
          </a:prstGeom>
        </p:spPr>
      </p:pic>
      <p:sp>
        <p:nvSpPr>
          <p:cNvPr id="10" name="TextBox 9">
            <a:extLst>
              <a:ext uri="{FF2B5EF4-FFF2-40B4-BE49-F238E27FC236}">
                <a16:creationId xmlns:a16="http://schemas.microsoft.com/office/drawing/2014/main" id="{5BB13394-3458-48E3-B6FD-79C33D9843A8}"/>
              </a:ext>
            </a:extLst>
          </p:cNvPr>
          <p:cNvSpPr txBox="1"/>
          <p:nvPr/>
        </p:nvSpPr>
        <p:spPr>
          <a:xfrm>
            <a:off x="1582056" y="5135287"/>
            <a:ext cx="819815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Grant et al., 2018. Statistical Primer: developing and validating a risk prediction model</a:t>
            </a: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258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The TRIPOD Statement</a:t>
            </a:r>
          </a:p>
        </p:txBody>
      </p:sp>
      <p:pic>
        <p:nvPicPr>
          <p:cNvPr id="4" name="Content Placeholder 3"/>
          <p:cNvPicPr>
            <a:picLocks noGrp="1" noChangeAspect="1"/>
          </p:cNvPicPr>
          <p:nvPr>
            <p:ph idx="1"/>
          </p:nvPr>
        </p:nvPicPr>
        <p:blipFill>
          <a:blip r:embed="rId3"/>
          <a:stretch>
            <a:fillRect/>
          </a:stretch>
        </p:blipFill>
        <p:spPr>
          <a:xfrm>
            <a:off x="2283857" y="1741714"/>
            <a:ext cx="7624287" cy="4227295"/>
          </a:xfrm>
          <a:prstGeom prst="rect">
            <a:avLst/>
          </a:prstGeom>
        </p:spPr>
      </p:pic>
    </p:spTree>
    <p:extLst>
      <p:ext uri="{BB962C8B-B14F-4D97-AF65-F5344CB8AC3E}">
        <p14:creationId xmlns:p14="http://schemas.microsoft.com/office/powerpoint/2010/main" val="3176627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TRIPOD Statement</a:t>
            </a:r>
          </a:p>
        </p:txBody>
      </p:sp>
      <p:pic>
        <p:nvPicPr>
          <p:cNvPr id="4" name="Content Placeholder 3"/>
          <p:cNvPicPr>
            <a:picLocks noGrp="1" noChangeAspect="1"/>
          </p:cNvPicPr>
          <p:nvPr>
            <p:ph idx="1"/>
          </p:nvPr>
        </p:nvPicPr>
        <p:blipFill>
          <a:blip r:embed="rId3"/>
          <a:stretch>
            <a:fillRect/>
          </a:stretch>
        </p:blipFill>
        <p:spPr>
          <a:xfrm>
            <a:off x="1498135" y="1600201"/>
            <a:ext cx="9017465" cy="5095168"/>
          </a:xfrm>
          <a:prstGeom prst="rect">
            <a:avLst/>
          </a:prstGeom>
        </p:spPr>
      </p:pic>
    </p:spTree>
    <p:extLst>
      <p:ext uri="{BB962C8B-B14F-4D97-AF65-F5344CB8AC3E}">
        <p14:creationId xmlns:p14="http://schemas.microsoft.com/office/powerpoint/2010/main" val="1847692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63" y="274638"/>
            <a:ext cx="9213937" cy="877757"/>
          </a:xfrm>
        </p:spPr>
        <p:txBody>
          <a:bodyPr/>
          <a:lstStyle/>
          <a:p>
            <a:r>
              <a:rPr lang="en-US" dirty="0"/>
              <a:t>      Applicability of Prediction Models</a:t>
            </a:r>
          </a:p>
        </p:txBody>
      </p:sp>
      <p:sp>
        <p:nvSpPr>
          <p:cNvPr id="3" name="Content Placeholder 2"/>
          <p:cNvSpPr>
            <a:spLocks noGrp="1"/>
          </p:cNvSpPr>
          <p:nvPr>
            <p:ph idx="1"/>
          </p:nvPr>
        </p:nvSpPr>
        <p:spPr>
          <a:xfrm>
            <a:off x="613775" y="1152396"/>
            <a:ext cx="10860066" cy="4684734"/>
          </a:xfrm>
        </p:spPr>
        <p:txBody>
          <a:bodyPr>
            <a:normAutofit/>
          </a:bodyPr>
          <a:lstStyle/>
          <a:p>
            <a:r>
              <a:rPr lang="en-US" dirty="0"/>
              <a:t>Prediction models often too complex for daily use in clinical settings</a:t>
            </a:r>
          </a:p>
          <a:p>
            <a:r>
              <a:rPr lang="en-US" dirty="0"/>
              <a:t>Diagnostic/prognostic models not routinely validated</a:t>
            </a:r>
          </a:p>
          <a:p>
            <a:r>
              <a:rPr lang="en-US" dirty="0"/>
              <a:t>Tests/factors included in the final model – inclusion of advanced tests may lead to a limited applicability</a:t>
            </a:r>
          </a:p>
          <a:p>
            <a:r>
              <a:rPr lang="en-US" dirty="0"/>
              <a:t>Clinicians may find it difficult to include explicit predicted probabilities in their decision making</a:t>
            </a:r>
          </a:p>
        </p:txBody>
      </p:sp>
    </p:spTree>
    <p:extLst>
      <p:ext uri="{BB962C8B-B14F-4D97-AF65-F5344CB8AC3E}">
        <p14:creationId xmlns:p14="http://schemas.microsoft.com/office/powerpoint/2010/main" val="58762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948B-563E-47B7-9184-4790A7890837}"/>
              </a:ext>
            </a:extLst>
          </p:cNvPr>
          <p:cNvSpPr>
            <a:spLocks noGrp="1"/>
          </p:cNvSpPr>
          <p:nvPr>
            <p:ph type="title"/>
          </p:nvPr>
        </p:nvSpPr>
        <p:spPr>
          <a:xfrm>
            <a:off x="609600" y="274638"/>
            <a:ext cx="10972800" cy="602440"/>
          </a:xfrm>
        </p:spPr>
        <p:txBody>
          <a:bodyPr>
            <a:normAutofit fontScale="90000"/>
          </a:bodyPr>
          <a:lstStyle/>
          <a:p>
            <a:r>
              <a:rPr lang="en-US" dirty="0"/>
              <a:t>Prediction Models</a:t>
            </a:r>
          </a:p>
        </p:txBody>
      </p:sp>
      <p:sp>
        <p:nvSpPr>
          <p:cNvPr id="3" name="Content Placeholder 2">
            <a:extLst>
              <a:ext uri="{FF2B5EF4-FFF2-40B4-BE49-F238E27FC236}">
                <a16:creationId xmlns:a16="http://schemas.microsoft.com/office/drawing/2014/main" id="{ADB8A3FA-9AFE-45B8-A795-9C1C99157CF1}"/>
              </a:ext>
            </a:extLst>
          </p:cNvPr>
          <p:cNvSpPr>
            <a:spLocks noGrp="1"/>
          </p:cNvSpPr>
          <p:nvPr>
            <p:ph idx="1"/>
          </p:nvPr>
        </p:nvSpPr>
        <p:spPr>
          <a:xfrm>
            <a:off x="609600" y="877079"/>
            <a:ext cx="10972800" cy="5249086"/>
          </a:xfrm>
        </p:spPr>
        <p:txBody>
          <a:bodyPr>
            <a:normAutofit/>
          </a:bodyPr>
          <a:lstStyle/>
          <a:p>
            <a:r>
              <a:rPr lang="en-US" dirty="0"/>
              <a:t>Diagnostic process and prognostication - multivariable in nature</a:t>
            </a:r>
          </a:p>
          <a:p>
            <a:r>
              <a:rPr lang="en-US" dirty="0"/>
              <a:t>Require studies that follow a multivariable approach in design and analysis</a:t>
            </a:r>
          </a:p>
          <a:p>
            <a:r>
              <a:rPr lang="en-US" dirty="0"/>
              <a:t>Prediction models designed to assist healthcare professionals and patients make informed decisions</a:t>
            </a:r>
          </a:p>
          <a:p>
            <a:pPr lvl="1"/>
            <a:r>
              <a:rPr lang="en-US" dirty="0"/>
              <a:t>use clinical and non-clinical patient characteristics to estimate the probability that a certain outcome is present (diagnostic) or will occur within a defined time period (prognostic)</a:t>
            </a:r>
          </a:p>
          <a:p>
            <a:pPr lvl="1"/>
            <a:r>
              <a:rPr lang="en-US" dirty="0"/>
              <a:t>not a substitute for clinical experience</a:t>
            </a:r>
          </a:p>
          <a:p>
            <a:pPr lvl="1"/>
            <a:endParaRPr lang="en-US" dirty="0"/>
          </a:p>
          <a:p>
            <a:endParaRPr lang="en-US" dirty="0"/>
          </a:p>
        </p:txBody>
      </p:sp>
      <p:sp>
        <p:nvSpPr>
          <p:cNvPr id="4" name="Slide Number Placeholder 3">
            <a:extLst>
              <a:ext uri="{FF2B5EF4-FFF2-40B4-BE49-F238E27FC236}">
                <a16:creationId xmlns:a16="http://schemas.microsoft.com/office/drawing/2014/main" id="{CD87FF93-D11B-4845-B6BC-408716E876C5}"/>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98401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Example</a:t>
            </a:r>
          </a:p>
        </p:txBody>
      </p:sp>
      <p:pic>
        <p:nvPicPr>
          <p:cNvPr id="4" name="Content Placeholder 3"/>
          <p:cNvPicPr>
            <a:picLocks noGrp="1" noChangeAspect="1"/>
          </p:cNvPicPr>
          <p:nvPr>
            <p:ph idx="1"/>
          </p:nvPr>
        </p:nvPicPr>
        <p:blipFill>
          <a:blip r:embed="rId3"/>
          <a:stretch>
            <a:fillRect/>
          </a:stretch>
        </p:blipFill>
        <p:spPr>
          <a:xfrm>
            <a:off x="2209800" y="1600201"/>
            <a:ext cx="7620000" cy="5048141"/>
          </a:xfrm>
          <a:prstGeom prst="rect">
            <a:avLst/>
          </a:prstGeom>
        </p:spPr>
      </p:pic>
    </p:spTree>
    <p:extLst>
      <p:ext uri="{BB962C8B-B14F-4D97-AF65-F5344CB8AC3E}">
        <p14:creationId xmlns:p14="http://schemas.microsoft.com/office/powerpoint/2010/main" val="1047493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FFA2-0382-4E73-8751-9966E3F97AAC}"/>
              </a:ext>
            </a:extLst>
          </p:cNvPr>
          <p:cNvSpPr>
            <a:spLocks noGrp="1"/>
          </p:cNvSpPr>
          <p:nvPr>
            <p:ph type="title"/>
          </p:nvPr>
        </p:nvSpPr>
        <p:spPr>
          <a:xfrm>
            <a:off x="219456" y="274638"/>
            <a:ext cx="11393424" cy="914083"/>
          </a:xfrm>
        </p:spPr>
        <p:txBody>
          <a:bodyPr>
            <a:normAutofit fontScale="90000"/>
          </a:bodyPr>
          <a:lstStyle/>
          <a:p>
            <a:r>
              <a:rPr lang="en-US" dirty="0">
                <a:latin typeface="AdvTT336784a7"/>
              </a:rPr>
              <a:t>Applied Example: The Trauma Embolic Scoring System</a:t>
            </a:r>
            <a:endParaRPr lang="en-US" dirty="0"/>
          </a:p>
        </p:txBody>
      </p:sp>
      <p:pic>
        <p:nvPicPr>
          <p:cNvPr id="5" name="Content Placeholder 4">
            <a:extLst>
              <a:ext uri="{FF2B5EF4-FFF2-40B4-BE49-F238E27FC236}">
                <a16:creationId xmlns:a16="http://schemas.microsoft.com/office/drawing/2014/main" id="{B49C2E52-497F-4145-B565-25C77C823D69}"/>
              </a:ext>
            </a:extLst>
          </p:cNvPr>
          <p:cNvPicPr>
            <a:picLocks noGrp="1" noChangeAspect="1"/>
          </p:cNvPicPr>
          <p:nvPr>
            <p:ph idx="1"/>
          </p:nvPr>
        </p:nvPicPr>
        <p:blipFill>
          <a:blip r:embed="rId3"/>
          <a:stretch>
            <a:fillRect/>
          </a:stretch>
        </p:blipFill>
        <p:spPr>
          <a:xfrm>
            <a:off x="1408924" y="1188721"/>
            <a:ext cx="4393360" cy="4663439"/>
          </a:xfrm>
          <a:prstGeom prst="rect">
            <a:avLst/>
          </a:prstGeom>
        </p:spPr>
      </p:pic>
      <p:sp>
        <p:nvSpPr>
          <p:cNvPr id="4" name="Slide Number Placeholder 3">
            <a:extLst>
              <a:ext uri="{FF2B5EF4-FFF2-40B4-BE49-F238E27FC236}">
                <a16:creationId xmlns:a16="http://schemas.microsoft.com/office/drawing/2014/main" id="{3495EA36-B9E1-432F-B943-49641E351308}"/>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51</a:t>
            </a:fld>
            <a:endParaRPr lang="en-US">
              <a:solidFill>
                <a:prstClr val="black">
                  <a:tint val="75000"/>
                </a:prstClr>
              </a:solidFill>
            </a:endParaRPr>
          </a:p>
        </p:txBody>
      </p:sp>
      <p:pic>
        <p:nvPicPr>
          <p:cNvPr id="6" name="Picture 5">
            <a:extLst>
              <a:ext uri="{FF2B5EF4-FFF2-40B4-BE49-F238E27FC236}">
                <a16:creationId xmlns:a16="http://schemas.microsoft.com/office/drawing/2014/main" id="{AB508AB1-EE55-4689-BBDF-34BFB9646C2E}"/>
              </a:ext>
            </a:extLst>
          </p:cNvPr>
          <p:cNvPicPr>
            <a:picLocks noChangeAspect="1"/>
          </p:cNvPicPr>
          <p:nvPr/>
        </p:nvPicPr>
        <p:blipFill>
          <a:blip r:embed="rId4"/>
          <a:stretch>
            <a:fillRect/>
          </a:stretch>
        </p:blipFill>
        <p:spPr>
          <a:xfrm>
            <a:off x="6389718" y="1188721"/>
            <a:ext cx="5192682" cy="4937760"/>
          </a:xfrm>
          <a:prstGeom prst="rect">
            <a:avLst/>
          </a:prstGeom>
        </p:spPr>
      </p:pic>
    </p:spTree>
    <p:extLst>
      <p:ext uri="{BB962C8B-B14F-4D97-AF65-F5344CB8AC3E}">
        <p14:creationId xmlns:p14="http://schemas.microsoft.com/office/powerpoint/2010/main" val="2857171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Applied Example: External Validation</a:t>
            </a:r>
          </a:p>
        </p:txBody>
      </p:sp>
      <p:pic>
        <p:nvPicPr>
          <p:cNvPr id="3" name="Content Placeholder 2"/>
          <p:cNvPicPr>
            <a:picLocks noGrp="1" noChangeAspect="1"/>
          </p:cNvPicPr>
          <p:nvPr>
            <p:ph idx="1"/>
          </p:nvPr>
        </p:nvPicPr>
        <p:blipFill>
          <a:blip r:embed="rId3"/>
          <a:stretch>
            <a:fillRect/>
          </a:stretch>
        </p:blipFill>
        <p:spPr>
          <a:xfrm>
            <a:off x="911485" y="1817673"/>
            <a:ext cx="5184515" cy="3907201"/>
          </a:xfrm>
          <a:prstGeom prst="rect">
            <a:avLst/>
          </a:prstGeom>
        </p:spPr>
      </p:pic>
      <p:sp>
        <p:nvSpPr>
          <p:cNvPr id="4" name="TextBox 3"/>
          <p:cNvSpPr txBox="1"/>
          <p:nvPr/>
        </p:nvSpPr>
        <p:spPr>
          <a:xfrm>
            <a:off x="6324600" y="6124909"/>
            <a:ext cx="4038600" cy="646331"/>
          </a:xfrm>
          <a:prstGeom prst="rect">
            <a:avLst/>
          </a:prstGeom>
          <a:noFill/>
        </p:spPr>
        <p:txBody>
          <a:bodyPr wrap="square" rtlCol="0">
            <a:spAutoFit/>
          </a:bodyPr>
          <a:lstStyle/>
          <a:p>
            <a:r>
              <a:rPr lang="en-US" dirty="0"/>
              <a:t>Rogers et al., J Trauma Acute Care </a:t>
            </a:r>
            <a:r>
              <a:rPr lang="en-US" dirty="0" err="1"/>
              <a:t>Surg</a:t>
            </a:r>
            <a:r>
              <a:rPr lang="en-US" dirty="0"/>
              <a:t>, Vol 73, </a:t>
            </a:r>
            <a:r>
              <a:rPr lang="en-US" dirty="0" err="1"/>
              <a:t>Num</a:t>
            </a:r>
            <a:r>
              <a:rPr lang="en-US" dirty="0"/>
              <a:t> 2</a:t>
            </a:r>
          </a:p>
        </p:txBody>
      </p:sp>
      <p:pic>
        <p:nvPicPr>
          <p:cNvPr id="6" name="Picture 5">
            <a:extLst>
              <a:ext uri="{FF2B5EF4-FFF2-40B4-BE49-F238E27FC236}">
                <a16:creationId xmlns:a16="http://schemas.microsoft.com/office/drawing/2014/main" id="{205CE2DD-00C9-4B85-BEAF-06D6798F6F61}"/>
              </a:ext>
            </a:extLst>
          </p:cNvPr>
          <p:cNvPicPr>
            <a:picLocks noChangeAspect="1"/>
          </p:cNvPicPr>
          <p:nvPr/>
        </p:nvPicPr>
        <p:blipFill>
          <a:blip r:embed="rId4"/>
          <a:stretch>
            <a:fillRect/>
          </a:stretch>
        </p:blipFill>
        <p:spPr>
          <a:xfrm>
            <a:off x="6096000" y="1979112"/>
            <a:ext cx="5728570" cy="3745763"/>
          </a:xfrm>
          <a:prstGeom prst="rect">
            <a:avLst/>
          </a:prstGeom>
        </p:spPr>
      </p:pic>
    </p:spTree>
    <p:extLst>
      <p:ext uri="{BB962C8B-B14F-4D97-AF65-F5344CB8AC3E}">
        <p14:creationId xmlns:p14="http://schemas.microsoft.com/office/powerpoint/2010/main" val="3069610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DE3F-E1D8-456C-8FF8-EEE8F01F7A99}"/>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BA11D39-00DD-4C8F-8468-BED13B928933}"/>
              </a:ext>
            </a:extLst>
          </p:cNvPr>
          <p:cNvSpPr>
            <a:spLocks noGrp="1"/>
          </p:cNvSpPr>
          <p:nvPr>
            <p:ph idx="1"/>
          </p:nvPr>
        </p:nvSpPr>
        <p:spPr>
          <a:xfrm>
            <a:off x="237995" y="1600201"/>
            <a:ext cx="11611627" cy="4525963"/>
          </a:xfrm>
        </p:spPr>
        <p:txBody>
          <a:bodyPr/>
          <a:lstStyle/>
          <a:p>
            <a:r>
              <a:rPr lang="en-US" dirty="0"/>
              <a:t>David Thompson, PhD, Emeritus Associate Professor of Biostatistics</a:t>
            </a:r>
          </a:p>
        </p:txBody>
      </p:sp>
      <p:sp>
        <p:nvSpPr>
          <p:cNvPr id="4" name="Slide Number Placeholder 3">
            <a:extLst>
              <a:ext uri="{FF2B5EF4-FFF2-40B4-BE49-F238E27FC236}">
                <a16:creationId xmlns:a16="http://schemas.microsoft.com/office/drawing/2014/main" id="{565D0E4B-E4B6-4F25-BD28-95F3FCA48BCF}"/>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01746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118E1881-AEE6-4E12-8B7C-9D682A2AE324}" type="slidenum">
              <a:rPr lang="en-US" smtClean="0">
                <a:solidFill>
                  <a:prstClr val="black">
                    <a:tint val="75000"/>
                  </a:prstClr>
                </a:solidFill>
              </a:rPr>
              <a:pPr/>
              <a:t>54</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4077478" y="1531703"/>
            <a:ext cx="4282751" cy="4173445"/>
          </a:xfrm>
          <a:prstGeom prst="rect">
            <a:avLst/>
          </a:prstGeom>
        </p:spPr>
      </p:pic>
    </p:spTree>
    <p:extLst>
      <p:ext uri="{BB962C8B-B14F-4D97-AF65-F5344CB8AC3E}">
        <p14:creationId xmlns:p14="http://schemas.microsoft.com/office/powerpoint/2010/main" val="218742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Score Example</a:t>
            </a:r>
          </a:p>
        </p:txBody>
      </p:sp>
      <p:sp>
        <p:nvSpPr>
          <p:cNvPr id="3" name="Content Placeholder 2"/>
          <p:cNvSpPr>
            <a:spLocks noGrp="1"/>
          </p:cNvSpPr>
          <p:nvPr>
            <p:ph idx="1"/>
          </p:nvPr>
        </p:nvSpPr>
        <p:spPr>
          <a:xfrm>
            <a:off x="1981200" y="1600200"/>
            <a:ext cx="8458200" cy="5029200"/>
          </a:xfrm>
        </p:spPr>
        <p:txBody>
          <a:bodyPr/>
          <a:lstStyle/>
          <a:p>
            <a:r>
              <a:rPr lang="en-US" dirty="0">
                <a:solidFill>
                  <a:schemeClr val="tx1">
                    <a:lumMod val="95000"/>
                    <a:lumOff val="5000"/>
                  </a:schemeClr>
                </a:solidFill>
                <a:hlinkClick r:id="rId3"/>
              </a:rPr>
              <a:t>APACHE II Calculator</a:t>
            </a:r>
          </a:p>
          <a:p>
            <a:endParaRPr lang="en-US" dirty="0">
              <a:solidFill>
                <a:schemeClr val="tx1">
                  <a:lumMod val="95000"/>
                  <a:lumOff val="5000"/>
                </a:schemeClr>
              </a:solidFill>
              <a:hlinkClick r:id="rId3"/>
            </a:endParaRPr>
          </a:p>
          <a:p>
            <a:r>
              <a:rPr lang="en-US" dirty="0">
                <a:hlinkClick r:id="rId3"/>
              </a:rPr>
              <a:t>http://clincalc.com/IcuMortality/APACHEII.aspx</a:t>
            </a:r>
            <a:endParaRPr lang="en-US" dirty="0"/>
          </a:p>
          <a:p>
            <a:endParaRPr lang="en-US" dirty="0"/>
          </a:p>
        </p:txBody>
      </p:sp>
    </p:spTree>
    <p:extLst>
      <p:ext uri="{BB962C8B-B14F-4D97-AF65-F5344CB8AC3E}">
        <p14:creationId xmlns:p14="http://schemas.microsoft.com/office/powerpoint/2010/main" val="349071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Smartphone App Example</a:t>
            </a:r>
          </a:p>
        </p:txBody>
      </p:sp>
      <p:pic>
        <p:nvPicPr>
          <p:cNvPr id="4" name="Content Placeholder 3"/>
          <p:cNvPicPr>
            <a:picLocks noGrp="1" noChangeAspect="1"/>
          </p:cNvPicPr>
          <p:nvPr>
            <p:ph idx="1"/>
          </p:nvPr>
        </p:nvPicPr>
        <p:blipFill>
          <a:blip r:embed="rId3"/>
          <a:stretch>
            <a:fillRect/>
          </a:stretch>
        </p:blipFill>
        <p:spPr>
          <a:xfrm>
            <a:off x="4220025" y="1600201"/>
            <a:ext cx="3751951" cy="4525963"/>
          </a:xfrm>
          <a:prstGeom prst="rect">
            <a:avLst/>
          </a:prstGeom>
        </p:spPr>
      </p:pic>
      <p:sp>
        <p:nvSpPr>
          <p:cNvPr id="5" name="TextBox 4"/>
          <p:cNvSpPr txBox="1"/>
          <p:nvPr/>
        </p:nvSpPr>
        <p:spPr>
          <a:xfrm>
            <a:off x="3124200" y="6308725"/>
            <a:ext cx="7315200" cy="369332"/>
          </a:xfrm>
          <a:prstGeom prst="rect">
            <a:avLst/>
          </a:prstGeom>
          <a:noFill/>
        </p:spPr>
        <p:txBody>
          <a:bodyPr wrap="square" rtlCol="0">
            <a:spAutoFit/>
          </a:bodyPr>
          <a:lstStyle/>
          <a:p>
            <a:r>
              <a:rPr lang="en-US" dirty="0">
                <a:solidFill>
                  <a:prstClr val="black"/>
                </a:solidFill>
              </a:rPr>
              <a:t>Gonzalez et al., 2015, J Trauma Acute Care </a:t>
            </a:r>
            <a:r>
              <a:rPr lang="en-US" dirty="0" err="1">
                <a:solidFill>
                  <a:prstClr val="black"/>
                </a:solidFill>
              </a:rPr>
              <a:t>Surg</a:t>
            </a:r>
            <a:r>
              <a:rPr lang="en-US" dirty="0">
                <a:solidFill>
                  <a:prstClr val="black"/>
                </a:solidFill>
              </a:rPr>
              <a:t> Volume 78, Number 5</a:t>
            </a:r>
          </a:p>
        </p:txBody>
      </p:sp>
    </p:spTree>
    <p:extLst>
      <p:ext uri="{BB962C8B-B14F-4D97-AF65-F5344CB8AC3E}">
        <p14:creationId xmlns:p14="http://schemas.microsoft.com/office/powerpoint/2010/main" val="248278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Objective and Study Design</a:t>
            </a:r>
          </a:p>
        </p:txBody>
      </p:sp>
      <p:sp>
        <p:nvSpPr>
          <p:cNvPr id="3" name="Content Placeholder 2"/>
          <p:cNvSpPr>
            <a:spLocks noGrp="1"/>
          </p:cNvSpPr>
          <p:nvPr>
            <p:ph idx="1"/>
          </p:nvPr>
        </p:nvSpPr>
        <p:spPr>
          <a:xfrm>
            <a:off x="457199" y="1275347"/>
            <a:ext cx="11466095" cy="4850818"/>
          </a:xfrm>
        </p:spPr>
        <p:txBody>
          <a:bodyPr>
            <a:normAutofit/>
          </a:bodyPr>
          <a:lstStyle/>
          <a:p>
            <a:r>
              <a:rPr lang="en-US" dirty="0"/>
              <a:t>Is a new model needed?</a:t>
            </a:r>
          </a:p>
          <a:p>
            <a:r>
              <a:rPr lang="en-US" b="1" dirty="0"/>
              <a:t>Diagnostic Studies</a:t>
            </a:r>
            <a:r>
              <a:rPr lang="en-US" dirty="0"/>
              <a:t>: </a:t>
            </a:r>
            <a:r>
              <a:rPr lang="en-US" i="1" dirty="0"/>
              <a:t>Cross-sectional,</a:t>
            </a:r>
            <a:r>
              <a:rPr lang="en-US" dirty="0"/>
              <a:t> consecutive patients </a:t>
            </a:r>
            <a:r>
              <a:rPr lang="en-US" u="sng" dirty="0"/>
              <a:t>suspected</a:t>
            </a:r>
            <a:r>
              <a:rPr lang="en-US" dirty="0"/>
              <a:t> of having a particular outcome </a:t>
            </a:r>
          </a:p>
          <a:p>
            <a:r>
              <a:rPr lang="en-US" b="1" dirty="0"/>
              <a:t>Prognostic studies: </a:t>
            </a:r>
            <a:r>
              <a:rPr lang="en-US" i="1" dirty="0"/>
              <a:t>Cohort</a:t>
            </a:r>
            <a:r>
              <a:rPr lang="en-US" dirty="0"/>
              <a:t> (preferably prospective), consecutive patients </a:t>
            </a:r>
            <a:r>
              <a:rPr lang="en-US" u="sng" dirty="0"/>
              <a:t>at risk </a:t>
            </a:r>
            <a:r>
              <a:rPr lang="en-US" dirty="0"/>
              <a:t>of the outcome; also </a:t>
            </a:r>
            <a:r>
              <a:rPr lang="en-US" i="1" dirty="0"/>
              <a:t>Case-cohort</a:t>
            </a:r>
          </a:p>
          <a:p>
            <a:r>
              <a:rPr lang="en-US" b="1" dirty="0"/>
              <a:t>Data Source Identification </a:t>
            </a:r>
            <a:r>
              <a:rPr lang="en-US" dirty="0"/>
              <a:t>- Data should be representative of the target population for which a model is to be developed</a:t>
            </a:r>
          </a:p>
          <a:p>
            <a:pPr lvl="1"/>
            <a:r>
              <a:rPr lang="en-US" dirty="0"/>
              <a:t>Prediction models best developed using prospectively collected data</a:t>
            </a:r>
          </a:p>
          <a:p>
            <a:endParaRPr lang="en-US" dirty="0"/>
          </a:p>
        </p:txBody>
      </p:sp>
      <p:sp>
        <p:nvSpPr>
          <p:cNvPr id="4" name="Slide Number Placeholder 3"/>
          <p:cNvSpPr>
            <a:spLocks noGrp="1"/>
          </p:cNvSpPr>
          <p:nvPr>
            <p:ph type="sldNum" sz="quarter" idx="12"/>
          </p:nvPr>
        </p:nvSpPr>
        <p:spPr/>
        <p:txBody>
          <a:bodyPr/>
          <a:lstStyle/>
          <a:p>
            <a:fld id="{118E1881-AEE6-4E12-8B7C-9D682A2AE32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70890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E63B-6B00-43E1-936F-A8581C103D4D}"/>
              </a:ext>
            </a:extLst>
          </p:cNvPr>
          <p:cNvSpPr>
            <a:spLocks noGrp="1"/>
          </p:cNvSpPr>
          <p:nvPr>
            <p:ph type="title"/>
          </p:nvPr>
        </p:nvSpPr>
        <p:spPr>
          <a:xfrm>
            <a:off x="609600" y="220745"/>
            <a:ext cx="10972800" cy="725573"/>
          </a:xfrm>
        </p:spPr>
        <p:txBody>
          <a:bodyPr>
            <a:normAutofit fontScale="90000"/>
          </a:bodyPr>
          <a:lstStyle/>
          <a:p>
            <a:r>
              <a:rPr lang="en-US" dirty="0"/>
              <a:t>Sample Size Considerations</a:t>
            </a:r>
          </a:p>
        </p:txBody>
      </p:sp>
      <p:sp>
        <p:nvSpPr>
          <p:cNvPr id="3" name="Content Placeholder 2">
            <a:extLst>
              <a:ext uri="{FF2B5EF4-FFF2-40B4-BE49-F238E27FC236}">
                <a16:creationId xmlns:a16="http://schemas.microsoft.com/office/drawing/2014/main" id="{CC5E2184-4FB4-415F-ABA5-C440BD4BE60A}"/>
              </a:ext>
            </a:extLst>
          </p:cNvPr>
          <p:cNvSpPr>
            <a:spLocks noGrp="1"/>
          </p:cNvSpPr>
          <p:nvPr>
            <p:ph idx="1"/>
          </p:nvPr>
        </p:nvSpPr>
        <p:spPr>
          <a:xfrm>
            <a:off x="312821" y="946318"/>
            <a:ext cx="11670632" cy="5129630"/>
          </a:xfrm>
        </p:spPr>
        <p:txBody>
          <a:bodyPr>
            <a:normAutofit/>
          </a:bodyPr>
          <a:lstStyle/>
          <a:p>
            <a:r>
              <a:rPr lang="en-US" sz="3000" dirty="0"/>
              <a:t>Generally based on “events-per-variable” rule of thumb</a:t>
            </a:r>
          </a:p>
          <a:p>
            <a:pPr lvl="1"/>
            <a:r>
              <a:rPr lang="en-US" sz="3000" dirty="0"/>
              <a:t>At least 10  outcome events required per candidate predictor parameter estimated </a:t>
            </a:r>
          </a:p>
          <a:p>
            <a:r>
              <a:rPr lang="en-US" sz="3000" dirty="0"/>
              <a:t>Traditional sample size calculation for regression analysis</a:t>
            </a:r>
          </a:p>
          <a:p>
            <a:pPr lvl="1"/>
            <a:r>
              <a:rPr lang="en-US" sz="3000" dirty="0"/>
              <a:t>I prefer the PASS Sample Size software</a:t>
            </a:r>
          </a:p>
          <a:p>
            <a:r>
              <a:rPr lang="en-US" sz="3000" dirty="0"/>
              <a:t>Refined criteria for determining the sample sizes for model development have recently been proposed (Riley et al., 2020)</a:t>
            </a:r>
          </a:p>
          <a:p>
            <a:pPr lvl="1"/>
            <a:r>
              <a:rPr lang="en-US" sz="3000" dirty="0"/>
              <a:t>‘</a:t>
            </a:r>
            <a:r>
              <a:rPr lang="en-US" sz="3000" dirty="0" err="1"/>
              <a:t>pmsampsize</a:t>
            </a:r>
            <a:r>
              <a:rPr lang="en-US" sz="3000" dirty="0"/>
              <a:t>’ package for Stata and R.</a:t>
            </a:r>
          </a:p>
        </p:txBody>
      </p:sp>
      <p:sp>
        <p:nvSpPr>
          <p:cNvPr id="4" name="Slide Number Placeholder 3">
            <a:extLst>
              <a:ext uri="{FF2B5EF4-FFF2-40B4-BE49-F238E27FC236}">
                <a16:creationId xmlns:a16="http://schemas.microsoft.com/office/drawing/2014/main" id="{7AC7ADEF-2F52-493F-9934-08C89D1D08D2}"/>
              </a:ext>
            </a:extLst>
          </p:cNvPr>
          <p:cNvSpPr>
            <a:spLocks noGrp="1"/>
          </p:cNvSpPr>
          <p:nvPr>
            <p:ph type="sldNum" sz="quarter" idx="12"/>
          </p:nvPr>
        </p:nvSpPr>
        <p:spPr/>
        <p:txBody>
          <a:bodyPr/>
          <a:lstStyle/>
          <a:p>
            <a:fld id="{118E1881-AEE6-4E12-8B7C-9D682A2AE324}" type="slidenum">
              <a:rPr lang="en-US" smtClean="0">
                <a:solidFill>
                  <a:prstClr val="black">
                    <a:tint val="75000"/>
                  </a:prstClr>
                </a:solidFill>
              </a:rPr>
              <a:pPr/>
              <a:t>9</a:t>
            </a:fld>
            <a:endParaRPr lang="en-US">
              <a:solidFill>
                <a:prstClr val="black">
                  <a:tint val="75000"/>
                </a:prstClr>
              </a:solidFill>
            </a:endParaRPr>
          </a:p>
        </p:txBody>
      </p:sp>
      <p:sp>
        <p:nvSpPr>
          <p:cNvPr id="6" name="TextBox 5">
            <a:extLst>
              <a:ext uri="{FF2B5EF4-FFF2-40B4-BE49-F238E27FC236}">
                <a16:creationId xmlns:a16="http://schemas.microsoft.com/office/drawing/2014/main" id="{41997BE1-A297-482E-BF31-F0B6E8A852AC}"/>
              </a:ext>
            </a:extLst>
          </p:cNvPr>
          <p:cNvSpPr txBox="1"/>
          <p:nvPr/>
        </p:nvSpPr>
        <p:spPr>
          <a:xfrm>
            <a:off x="1167063" y="5405553"/>
            <a:ext cx="10154653" cy="646331"/>
          </a:xfrm>
          <a:prstGeom prst="rect">
            <a:avLst/>
          </a:prstGeom>
          <a:noFill/>
        </p:spPr>
        <p:txBody>
          <a:bodyPr wrap="square" rtlCol="0">
            <a:spAutoFit/>
          </a:bodyPr>
          <a:lstStyle/>
          <a:p>
            <a:r>
              <a:rPr lang="en-US" dirty="0"/>
              <a:t>Riley RD, Ensor J, Snell KIE, et al. Calculating the sample size required for developing a clinical prediction model. BMJ. 2020;368:m441. https://doi.org/10.1136/bmj.m441</a:t>
            </a:r>
          </a:p>
        </p:txBody>
      </p:sp>
    </p:spTree>
    <p:extLst>
      <p:ext uri="{BB962C8B-B14F-4D97-AF65-F5344CB8AC3E}">
        <p14:creationId xmlns:p14="http://schemas.microsoft.com/office/powerpoint/2010/main" val="1432712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Directed Acyclic Graphs (DAGs):  An Introduction&amp;quot;&quot;/&gt;&lt;property id=&quot;20307&quot; value=&quot;258&quot;/&gt;&lt;/object&gt;&lt;object type=&quot;3&quot; unique_id=&quot;10004&quot;&gt;&lt;property id=&quot;20148&quot; value=&quot;5&quot;/&gt;&lt;property id=&quot;20300&quot; value=&quot;Slide 2 - &amp;quot;&amp;amp;#x09;&amp;amp;#x09;&amp;amp;#x09;&amp;amp;#x09;Seminar Outline&amp;quot;&quot;/&gt;&lt;property id=&quot;20307&quot; value=&quot;259&quot;/&gt;&lt;/object&gt;&lt;object type=&quot;3&quot; unique_id=&quot;10005&quot;&gt;&lt;property id=&quot;20148&quot; value=&quot;5&quot;/&gt;&lt;property id=&quot;20300&quot; value=&quot;Slide 3 - &amp;quot;                     Interpreting associations&amp;quot;&quot;/&gt;&lt;property id=&quot;20307&quot; value=&quot;260&quot;/&gt;&lt;/object&gt;&lt;object type=&quot;3&quot; unique_id=&quot;10006&quot;&gt;&lt;property id=&quot;20148&quot; value=&quot;5&quot;/&gt;&lt;property id=&quot;20300&quot; value=&quot;Slide 4 - &amp;quot;Interpreting associations &amp;quot;&quot;/&gt;&lt;property id=&quot;20307&quot; value=&quot;261&quot;/&gt;&lt;/object&gt;&lt;object type=&quot;3&quot; unique_id=&quot;10007&quot;&gt;&lt;property id=&quot;20148&quot; value=&quot;5&quot;/&gt;&lt;property id=&quot;20300&quot; value=&quot;Slide 5 - &amp;quot;                   Confounding: Classical View&amp;quot;&quot;/&gt;&lt;property id=&quot;20307&quot; value=&quot;262&quot;/&gt;&lt;/object&gt;&lt;object type=&quot;3&quot; unique_id=&quot;10008&quot;&gt;&lt;property id=&quot;20148&quot; value=&quot;5&quot;/&gt;&lt;property id=&quot;20300&quot; value=&quot;Slide 6 - &amp;quot;                  Counterfactual Model View (Causality)&amp;quot;&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 - &amp;quot;    Common Approaches to Evaluating Confounding&amp;quot;&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 - &amp;quot;                     Control of Confounding: Analysis Stage&amp;quot;&quot;/&gt;&lt;property id=&quot;20307&quot; value=&quot;267&quot;/&gt;&lt;/object&gt;&lt;object type=&quot;3&quot; unique_id=&quot;10013&quot;&gt;&lt;property id=&quot;20148&quot; value=&quot;5&quot;/&gt;&lt;property id=&quot;20300&quot; value=&quot;Slide 11 - &amp;quot; Directed Acyclic Graphs: Uses (AKA Causal Graphs) &amp;quot;&quot;/&gt;&lt;property id=&quot;20307&quot; value=&quot;268&quot;/&gt;&lt;/object&gt;&lt;object type=&quot;3&quot; unique_id=&quot;10014&quot;&gt;&lt;property id=&quot;20148&quot; value=&quot;5&quot;/&gt;&lt;property id=&quot;20300&quot; value=&quot;Slide 12 - &amp;quot; &amp;amp;#x09;&amp;amp;#x09;&amp;amp;#x09;Directed Acyclic Graphs: Other Uses &amp;quot;&quot;/&gt;&lt;property id=&quot;20307&quot; value=&quot;269&quot;/&gt;&lt;/object&gt;&lt;object type=&quot;3&quot; unique_id=&quot;10015&quot;&gt;&lt;property id=&quot;20148&quot; value=&quot;5&quot;/&gt;&lt;property id=&quot;20300&quot; value=&quot;Slide 13 - &amp;quot;&amp;amp;#x09;&amp;amp;#x09;&amp;amp;#x09;&amp;amp;#x09;Issue of Interest&amp;quot;&quot;/&gt;&lt;property id=&quot;20307&quot; value=&quot;270&quot;/&gt;&lt;/object&gt;&lt;object type=&quot;3&quot; unique_id=&quot;10016&quot;&gt;&lt;property id=&quot;20148&quot; value=&quot;5&quot;/&gt;&lt;property id=&quot;20300&quot; value=&quot;Slide 14 - &amp;quot;&amp;amp;#x09;&amp;amp;#x09;&amp;amp;#x09;&amp;amp;#x09;&amp;amp;#x09;Your Mission*&amp;quot;&quot;/&gt;&lt;property id=&quot;20307&quot; value=&quot;271&quot;/&gt;&lt;/object&gt;&lt;object type=&quot;3&quot; unique_id=&quot;10017&quot;&gt;&lt;property id=&quot;20148&quot; value=&quot;5&quot;/&gt;&lt;property id=&quot;20300&quot; value=&quot;Slide 15 - &amp;quot;          &amp;amp;#x09;&amp;amp;#x09;The Causal Diagram&amp;quot;&quot;/&gt;&lt;property id=&quot;20307&quot; value=&quot;272&quot;/&gt;&lt;/object&gt;&lt;object type=&quot;3&quot; unique_id=&quot;10018&quot;&gt;&lt;property id=&quot;20148&quot; value=&quot;5&quot;/&gt;&lt;property id=&quot;20300&quot; value=&quot;Slide 16&quot;/&gt;&lt;property id=&quot;20307&quot; value=&quot;273&quot;/&gt;&lt;/object&gt;&lt;object type=&quot;3&quot; unique_id=&quot;10019&quot;&gt;&lt;property id=&quot;20148&quot; value=&quot;5&quot;/&gt;&lt;property id=&quot;20300&quot; value=&quot;Slide 17 - &amp;quot;&amp;amp;#x09;&amp;amp;#x09;&amp;amp;#x09;&amp;amp;#x09;What do DAGs include?&amp;quot;&quot;/&gt;&lt;property id=&quot;20307&quot; value=&quot;274&quot;/&gt;&lt;/object&gt;&lt;object type=&quot;3&quot; unique_id=&quot;10020&quot;&gt;&lt;property id=&quot;20148&quot; value=&quot;5&quot;/&gt;&lt;property id=&quot;20300&quot; value=&quot;Slide 18 - &amp;quot;      What about unknown relations?&amp;quot;&quot;/&gt;&lt;property id=&quot;20307&quot; value=&quot;275&quot;/&gt;&lt;/object&gt;&lt;object type=&quot;3&quot; unique_id=&quot;10021&quot;&gt;&lt;property id=&quot;20148&quot; value=&quot;5&quot;/&gt;&lt;property id=&quot;20300&quot; value=&quot;Slide 19 - &amp;quot;&amp;amp;#x09;&amp;amp;#x09;&amp;amp;#x09;&amp;amp;#x09;    &amp;amp;#x09;&amp;amp;#x09;&amp;amp;#x09;&amp;amp;#x09; &amp;amp;#x09;&amp;amp;#x09;&amp;amp;#x09;&amp;amp;#x09;&amp;amp;#x09;TERMINOLOGY&amp;quot;&quot;/&gt;&lt;property id=&quot;20307&quot; value=&quot;276&quot;/&gt;&lt;/object&gt;&lt;object type=&quot;3&quot; unique_id=&quot;10022&quot;&gt;&lt;property id=&quot;20148&quot; value=&quot;5&quot;/&gt;&lt;property id=&quot;20300&quot; value=&quot;Slide 20 - &amp;quot;&amp;amp;#x09;&amp;amp;#x09;&amp;amp;#x09;&amp;amp;#x09;DAG Notation&amp;quot;&quot;/&gt;&lt;property id=&quot;20307&quot; value=&quot;277&quot;/&gt;&lt;/object&gt;&lt;object type=&quot;3&quot; unique_id=&quot;10023&quot;&gt;&lt;property id=&quot;20148&quot; value=&quot;5&quot;/&gt;&lt;property id=&quot;20300&quot; value=&quot;Slide 21 - &amp;quot;&amp;amp;#x09;&amp;amp;#x09;&amp;amp;#x09;&amp;amp;#x09;DAG Notation&amp;quot;&quot;/&gt;&lt;property id=&quot;20307&quot; value=&quot;278&quot;/&gt;&lt;/object&gt;&lt;object type=&quot;3&quot; unique_id=&quot;10024&quot;&gt;&lt;property id=&quot;20148&quot; value=&quot;5&quot;/&gt;&lt;property id=&quot;20300&quot; value=&quot;Slide 22 - &amp;quot;&amp;amp;#x09;&amp;amp;#x09;&amp;amp;#x09;&amp;amp;#x09;DAG Notation: Paths&amp;quot;&quot;/&gt;&lt;property id=&quot;20307&quot; value=&quot;279&quot;/&gt;&lt;/object&gt;&lt;object type=&quot;3&quot; unique_id=&quot;10025&quot;&gt;&lt;property id=&quot;20148&quot; value=&quot;5&quot;/&gt;&lt;property id=&quot;20300&quot; value=&quot;Slide 23 - &amp;quot;&amp;amp;#x09;&amp;amp;#x09;&amp;amp;#x09;&amp;amp;#x09;&amp;amp;#x09;DAG Notation&amp;quot;&quot;/&gt;&lt;property id=&quot;20307&quot; value=&quot;280&quot;/&gt;&lt;/object&gt;&lt;object type=&quot;3&quot; unique_id=&quot;10026&quot;&gt;&lt;property id=&quot;20148&quot; value=&quot;5&quot;/&gt;&lt;property id=&quot;20300&quot; value=&quot;Slide 24 - &amp;quot;&amp;amp;#x09;&amp;amp;#x09;&amp;amp;#x09;&amp;amp;#x09;DAG Notation&amp;quot;&quot;/&gt;&lt;property id=&quot;20307&quot; value=&quot;281&quot;/&gt;&lt;/object&gt;&lt;object type=&quot;3&quot; unique_id=&quot;10027&quot;&gt;&lt;property id=&quot;20148&quot; value=&quot;5&quot;/&gt;&lt;property id=&quot;20300&quot; value=&quot;Slide 25 - &amp;quot;&amp;amp;#x09;&amp;amp;#x09;&amp;amp;#x09;&amp;amp;#x09;DAG Notation&amp;quot;&quot;/&gt;&lt;property id=&quot;20307&quot; value=&quot;282&quot;/&gt;&lt;/object&gt;&lt;object type=&quot;3&quot; unique_id=&quot;10028&quot;&gt;&lt;property id=&quot;20148&quot; value=&quot;5&quot;/&gt;&lt;property id=&quot;20300&quot; value=&quot;Slide 26 - &amp;quot;    &amp;amp;#x09;&amp;amp;#x09;&amp;amp;#x09;Cyclic Graph:  Smoking Status&amp;quot;&quot;/&gt;&lt;property id=&quot;20307&quot; value=&quot;283&quot;/&gt;&lt;/object&gt;&lt;object type=&quot;3&quot; unique_id=&quot;10029&quot;&gt;&lt;property id=&quot;20148&quot; value=&quot;5&quot;/&gt;&lt;property id=&quot;20300&quot; value=&quot;Slide 27 - &amp;quot;     &amp;amp;#x09;&amp;amp;#x09;&amp;amp;#x09;Acyclic Graph:  Smoking status&amp;quot;&quot;/&gt;&lt;property id=&quot;20307&quot; value=&quot;284&quot;/&gt;&lt;/object&gt;&lt;object type=&quot;3&quot; unique_id=&quot;10030&quot;&gt;&lt;property id=&quot;20148&quot; value=&quot;5&quot;/&gt;&lt;property id=&quot;20300&quot; value=&quot;Slide 28 - &amp;quot;&amp;amp;#x09;&amp;amp;#x09;&amp;amp;#x09;&amp;amp;#x09;DAG Notation&amp;quot;&quot;/&gt;&lt;property id=&quot;20307&quot; value=&quot;285&quot;/&gt;&lt;/object&gt;&lt;object type=&quot;3&quot; unique_id=&quot;10031&quot;&gt;&lt;property id=&quot;20148&quot; value=&quot;5&quot;/&gt;&lt;property id=&quot;20300&quot; value=&quot;Slide 29 - &amp;quot;&amp;amp;#x09;&amp;amp;#x09;&amp;amp;#x09;Other DAG Notation&amp;quot;&quot;/&gt;&lt;property id=&quot;20307&quot; value=&quot;286&quot;/&gt;&lt;/object&gt;&lt;object type=&quot;3&quot; unique_id=&quot;10032&quot;&gt;&lt;property id=&quot;20148&quot; value=&quot;5&quot;/&gt;&lt;property id=&quot;20300&quot; value=&quot;Slide 30 - &amp;quot;      &amp;amp;#x09;&amp;amp;#x09;&amp;amp;#x09;Front Door vs. Back Door Paths&amp;quot;&quot;/&gt;&lt;property id=&quot;20307&quot; value=&quot;287&quot;/&gt;&lt;/object&gt;&lt;object type=&quot;3&quot; unique_id=&quot;10033&quot;&gt;&lt;property id=&quot;20148&quot; value=&quot;5&quot;/&gt;&lt;property id=&quot;20300&quot; value=&quot;Slide 31 - &amp;quot;        Sample Backdoor Paths from E to O  &amp;quot;&quot;/&gt;&lt;property id=&quot;20307&quot; value=&quot;288&quot;/&gt;&lt;/object&gt;&lt;object type=&quot;3&quot; unique_id=&quot;10034&quot;&gt;&lt;property id=&quot;20148&quot; value=&quot;5&quot;/&gt;&lt;property id=&quot;20300&quot; value=&quot;Slide 32 - &amp;quot;      &amp;amp;#x09;&amp;amp;#x09;&amp;amp;#x09;Non-causal Paths (from E to O)&amp;quot;&quot;/&gt;&lt;property id=&quot;20307&quot; value=&quot;289&quot;/&gt;&lt;/object&gt;&lt;object type=&quot;3&quot; unique_id=&quot;10035&quot;&gt;&lt;property id=&quot;20148&quot; value=&quot;5&quot;/&gt;&lt;property id=&quot;20300&quot; value=&quot;Slide 33 - &amp;quot;&amp;amp;#x09;&amp;amp;#x09;&amp;amp;#x09;Open and Closed Paths&amp;quot;&quot;/&gt;&lt;property id=&quot;20307&quot; value=&quot;290&quot;/&gt;&lt;/object&gt;&lt;object type=&quot;3&quot; unique_id=&quot;10036&quot;&gt;&lt;property id=&quot;20148&quot; value=&quot;5&quot;/&gt;&lt;property id=&quot;20300&quot; value=&quot;Slide 34 - &amp;quot;&amp;amp;#x09;&amp;amp;#x09;&amp;amp;#x09;DAG Notation: Colliders&amp;quot;&quot;/&gt;&lt;property id=&quot;20307&quot; value=&quot;291&quot;/&gt;&lt;/object&gt;&lt;object type=&quot;3&quot; unique_id=&quot;10037&quot;&gt;&lt;property id=&quot;20148&quot; value=&quot;5&quot;/&gt;&lt;property id=&quot;20300&quot; value=&quot;Slide 35 - &amp;quot;&amp;amp;#x09;&amp;amp;#x09;&amp;amp;#x09;Open and Closed Paths Rules&amp;quot;&quot;/&gt;&lt;property id=&quot;20307&quot; value=&quot;292&quot;/&gt;&lt;/object&gt;&lt;object type=&quot;3&quot; unique_id=&quot;10038&quot;&gt;&lt;property id=&quot;20148&quot; value=&quot;5&quot;/&gt;&lt;property id=&quot;20300&quot; value=&quot;Slide 36 - &amp;quot;&amp;amp;#x09;&amp;amp;#x09;&amp;amp;#x09;&amp;amp;#x09;DAG Notation&amp;quot;&quot;/&gt;&lt;property id=&quot;20307&quot; value=&quot;293&quot;/&gt;&lt;/object&gt;&lt;object type=&quot;3&quot; unique_id=&quot;10039&quot;&gt;&lt;property id=&quot;20148&quot; value=&quot;5&quot;/&gt;&lt;property id=&quot;20300&quot; value=&quot;Slide 37 - &amp;quot;&amp;amp;#x09;&amp;amp;#x09;&amp;amp;#x09;NO Collider Example &amp;quot;&quot;/&gt;&lt;property id=&quot;20307&quot; value=&quot;294&quot;/&gt;&lt;/object&gt;&lt;object type=&quot;3&quot; unique_id=&quot;10040&quot;&gt;&lt;property id=&quot;20148&quot; value=&quot;5&quot;/&gt;&lt;property id=&quot;20300&quot; value=&quot;Slide 38 - &amp;quot;  &amp;amp;#x09;&amp;amp;#x09;&amp;amp;#x09;Collider Example – Open Path&amp;quot;&quot;/&gt;&lt;property id=&quot;20307&quot; value=&quot;295&quot;/&gt;&lt;/object&gt;&lt;object type=&quot;3&quot; unique_id=&quot;10041&quot;&gt;&lt;property id=&quot;20148&quot; value=&quot;5&quot;/&gt;&lt;property id=&quot;20300&quot; value=&quot;Slide 39 - &amp;quot;&amp;amp;#x09;&amp;amp;#x09;&amp;amp;#x09;Representing Confounding&amp;quot;&quot;/&gt;&lt;property id=&quot;20307&quot; value=&quot;296&quot;/&gt;&lt;/object&gt;&lt;object type=&quot;3&quot; unique_id=&quot;10042&quot;&gt;&lt;property id=&quot;20148&quot; value=&quot;5&quot;/&gt;&lt;property id=&quot;20300&quot; value=&quot;Slide 40 - &amp;quot;&amp;amp;#x09;&amp;amp;#x09;&amp;amp;#x09;Assessing Confounding&amp;quot;&quot;/&gt;&lt;property id=&quot;20307&quot; value=&quot;297&quot;/&gt;&lt;/object&gt;&lt;object type=&quot;3&quot; unique_id=&quot;10043&quot;&gt;&lt;property id=&quot;20148&quot; value=&quot;5&quot;/&gt;&lt;property id=&quot;20300&quot; value=&quot;Slide 41 - &amp;quot;&amp;amp;#x09;&amp;amp;#x09;&amp;amp;#x09;DAG Confounding&amp;quot;&quot;/&gt;&lt;property id=&quot;20307&quot; value=&quot;298&quot;/&gt;&lt;/object&gt;&lt;object type=&quot;3&quot; unique_id=&quot;10044&quot;&gt;&lt;property id=&quot;20148&quot; value=&quot;5&quot;/&gt;&lt;property id=&quot;20300&quot; value=&quot;Slide 42 - &amp;quot;&amp;amp;#x09;&amp;amp;#x09;&amp;amp;#x09;Assessing confounding&amp;quot;&quot;/&gt;&lt;property id=&quot;20307&quot; value=&quot;299&quot;/&gt;&lt;/object&gt;&lt;object type=&quot;3&quot; unique_id=&quot;10045&quot;&gt;&lt;property id=&quot;20148&quot; value=&quot;5&quot;/&gt;&lt;property id=&quot;20300&quot; value=&quot;Slide 43 - &amp;quot;&amp;amp;#x09;&amp;amp;#x09;&amp;amp;#x09;Issue of Interest&amp;quot;&quot;/&gt;&lt;property id=&quot;20307&quot; value=&quot;300&quot;/&gt;&lt;/object&gt;&lt;object type=&quot;3&quot; unique_id=&quot;10046&quot;&gt;&lt;property id=&quot;20148&quot; value=&quot;5&quot;/&gt;&lt;property id=&quot;20300&quot; value=&quot;Slide 44 - &amp;quot;       &amp;amp;#x09;&amp;amp;#x09;&amp;amp;#x09;&amp;amp;#x09;DAGs and confounding&amp;quot;&quot;/&gt;&lt;property id=&quot;20307&quot; value=&quot;301&quot;/&gt;&lt;/object&gt;&lt;object type=&quot;3&quot; unique_id=&quot;10047&quot;&gt;&lt;property id=&quot;20148&quot; value=&quot;5&quot;/&gt;&lt;property id=&quot;20300&quot; value=&quot;Slide 45 - &amp;quot;Confounding? &amp;quot;&quot;/&gt;&lt;property id=&quot;20307&quot; value=&quot;302&quot;/&gt;&lt;/object&gt;&lt;object type=&quot;3&quot; unique_id=&quot;10048&quot;&gt;&lt;property id=&quot;20148&quot; value=&quot;5&quot;/&gt;&lt;property id=&quot;20300&quot; value=&quot;Slide 46 - &amp;quot;         Q:  Do E and D share common cause?&amp;quot;&quot;/&gt;&lt;property id=&quot;20307&quot; value=&quot;303&quot;/&gt;&lt;/object&gt;&lt;object type=&quot;3&quot; unique_id=&quot;10049&quot;&gt;&lt;property id=&quot;20148&quot; value=&quot;5&quot;/&gt;&lt;property id=&quot;20300&quot; value=&quot;Slide 47 - &amp;quot;Adjustment&amp;quot;&quot;/&gt;&lt;property id=&quot;20307&quot; value=&quot;304&quot;/&gt;&lt;/object&gt;&lt;object type=&quot;3&quot; unique_id=&quot;10050&quot;&gt;&lt;property id=&quot;20148&quot; value=&quot;5&quot;/&gt;&lt;property id=&quot;20300&quot; value=&quot;Slide 48 - &amp;quot;Adjustment&amp;quot;&quot;/&gt;&lt;property id=&quot;20307&quot; value=&quot;305&quot;/&gt;&lt;/object&gt;&lt;object type=&quot;3&quot; unique_id=&quot;10051&quot;&gt;&lt;property id=&quot;20148&quot; value=&quot;5&quot;/&gt;&lt;property id=&quot;20300&quot; value=&quot;Slide 49 - &amp;quot;Adjustment&amp;quot;&quot;/&gt;&lt;property id=&quot;20307&quot; value=&quot;306&quot;/&gt;&lt;/object&gt;&lt;object type=&quot;3&quot; unique_id=&quot;10052&quot;&gt;&lt;property id=&quot;20148&quot; value=&quot;5&quot;/&gt;&lt;property id=&quot;20300&quot; value=&quot;Slide 50 - &amp;quot;Adjustment&amp;quot;&quot;/&gt;&lt;property id=&quot;20307&quot; value=&quot;307&quot;/&gt;&lt;/object&gt;&lt;object type=&quot;3&quot; unique_id=&quot;10053&quot;&gt;&lt;property id=&quot;20148&quot; value=&quot;5&quot;/&gt;&lt;property id=&quot;20300&quot; value=&quot;Slide 51 - &amp;quot;Adjustment&amp;quot;&quot;/&gt;&lt;property id=&quot;20307&quot; value=&quot;308&quot;/&gt;&lt;/object&gt;&lt;object type=&quot;3&quot; unique_id=&quot;10054&quot;&gt;&lt;property id=&quot;20148&quot; value=&quot;5&quot;/&gt;&lt;property id=&quot;20300&quot; value=&quot;Slide 52 - &amp;quot;Adjustment&amp;quot;&quot;/&gt;&lt;property id=&quot;20307&quot; value=&quot;309&quot;/&gt;&lt;/object&gt;&lt;object type=&quot;3&quot; unique_id=&quot;10055&quot;&gt;&lt;property id=&quot;20148&quot; value=&quot;5&quot;/&gt;&lt;property id=&quot;20300&quot; value=&quot;Slide 53 - &amp;quot;Adjustment&amp;quot;&quot;/&gt;&lt;property id=&quot;20307&quot; value=&quot;310&quot;/&gt;&lt;/object&gt;&lt;object type=&quot;3&quot; unique_id=&quot;10056&quot;&gt;&lt;property id=&quot;20148&quot; value=&quot;5&quot;/&gt;&lt;property id=&quot;20300&quot; value=&quot;Slide 54 - &amp;quot;Adjustment&amp;quot;&quot;/&gt;&lt;property id=&quot;20307&quot; value=&quot;311&quot;/&gt;&lt;/object&gt;&lt;object type=&quot;3&quot; unique_id=&quot;10057&quot;&gt;&lt;property id=&quot;20148&quot; value=&quot;5&quot;/&gt;&lt;property id=&quot;20300&quot; value=&quot;Slide 55 - &amp;quot;Review:  DAGs and confounding&amp;quot;&quot;/&gt;&lt;property id=&quot;20307&quot; value=&quot;312&quot;/&gt;&lt;/object&gt;&lt;object type=&quot;3&quot; unique_id=&quot;10058&quot;&gt;&lt;property id=&quot;20148&quot; value=&quot;5&quot;/&gt;&lt;property id=&quot;20300&quot; value=&quot;Slide 56 - &amp;quot;&amp;amp;#x09;&amp;amp;#x09;&amp;amp;#x09;&amp;amp;#x09;Assessing confounding&amp;quot;&quot;/&gt;&lt;property id=&quot;20307&quot; value=&quot;313&quot;/&gt;&lt;/object&gt;&lt;object type=&quot;3&quot; unique_id=&quot;10059&quot;&gt;&lt;property id=&quot;20148&quot; value=&quot;5&quot;/&gt;&lt;property id=&quot;20300&quot; value=&quot;Slide 57 - &amp;quot;&amp;amp;#x09;&amp;amp;#x09;&amp;amp;#x09;Assessing confounding&amp;quot;&quot;/&gt;&lt;property id=&quot;20307&quot; value=&quot;314&quot;/&gt;&lt;/object&gt;&lt;object type=&quot;3&quot; unique_id=&quot;10060&quot;&gt;&lt;property id=&quot;20148&quot; value=&quot;5&quot;/&gt;&lt;property id=&quot;20300&quot; value=&quot;Slide 58 - &amp;quot;&amp;amp;#x09;&amp;amp;#x09;&amp;amp;#x09;Assessing confounding&amp;quot;&quot;/&gt;&lt;property id=&quot;20307&quot; value=&quot;315&quot;/&gt;&lt;/object&gt;&lt;object type=&quot;3&quot; unique_id=&quot;10061&quot;&gt;&lt;property id=&quot;20148&quot; value=&quot;5&quot;/&gt;&lt;property id=&quot;20300&quot; value=&quot;Slide 59 - &amp;quot;&amp;amp;#x09;&amp;amp;#x09;&amp;amp;#x09;Assessing confounding&amp;quot;&quot;/&gt;&lt;property id=&quot;20307&quot; value=&quot;316&quot;/&gt;&lt;/object&gt;&lt;object type=&quot;3&quot; unique_id=&quot;10062&quot;&gt;&lt;property id=&quot;20148&quot; value=&quot;5&quot;/&gt;&lt;property id=&quot;20300&quot; value=&quot;Slide 60 - &amp;quot;&amp;amp;#x09;&amp;amp;#x09;&amp;amp;#x09;Assessing confounding&amp;quot;&quot;/&gt;&lt;property id=&quot;20307&quot; value=&quot;317&quot;/&gt;&lt;/object&gt;&lt;object type=&quot;3&quot; unique_id=&quot;10063&quot;&gt;&lt;property id=&quot;20148&quot; value=&quot;5&quot;/&gt;&lt;property id=&quot;20300&quot; value=&quot;Slide 61 - &amp;quot;&amp;amp;#x09;&amp;amp;#x09;&amp;amp;#x09;Assessing confounding&amp;quot;&quot;/&gt;&lt;property id=&quot;20307&quot; value=&quot;318&quot;/&gt;&lt;/object&gt;&lt;object type=&quot;3&quot; unique_id=&quot;10064&quot;&gt;&lt;property id=&quot;20148&quot; value=&quot;5&quot;/&gt;&lt;property id=&quot;20300&quot; value=&quot;Slide 62 - &amp;quot;&amp;amp;#x09;&amp;amp;#x09;&amp;amp;#x09;&amp;amp;#x09;Assessing confounding&amp;quot;&quot;/&gt;&lt;property id=&quot;20307&quot; value=&quot;319&quot;/&gt;&lt;/object&gt;&lt;object type=&quot;3&quot; unique_id=&quot;10065&quot;&gt;&lt;property id=&quot;20148&quot; value=&quot;5&quot;/&gt;&lt;property id=&quot;20300&quot; value=&quot;Slide 63 - &amp;quot;&amp;amp;#x09;&amp;amp;#x09;&amp;amp;#x09;Assessing confounding&amp;quot;&quot;/&gt;&lt;property id=&quot;20307&quot; value=&quot;320&quot;/&gt;&lt;/object&gt;&lt;object type=&quot;3&quot; unique_id=&quot;10066&quot;&gt;&lt;property id=&quot;20148&quot; value=&quot;5&quot;/&gt;&lt;property id=&quot;20300&quot; value=&quot;Slide 64&quot;/&gt;&lt;property id=&quot;20307&quot; value=&quot;321&quot;/&gt;&lt;/object&gt;&lt;object type=&quot;3&quot; unique_id=&quot;10067&quot;&gt;&lt;property id=&quot;20148&quot; value=&quot;5&quot;/&gt;&lt;property id=&quot;20300&quot; value=&quot;Slide 65 - &amp;quot; Unnecessary and Harmful Adjustment &amp;quot;&quot;/&gt;&lt;property id=&quot;20307&quot; value=&quot;322&quot;/&gt;&lt;/object&gt;&lt;object type=&quot;3&quot; unique_id=&quot;10068&quot;&gt;&lt;property id=&quot;20148&quot; value=&quot;5&quot;/&gt;&lt;property id=&quot;20300&quot; value=&quot;Slide 66 - &amp;quot;&amp;amp;#x09;&amp;amp;#x09;&amp;amp;#x09;&amp;amp;#x09;A few DAG limitations&amp;quot;&quot;/&gt;&lt;property id=&quot;20307&quot; value=&quot;323&quot;/&gt;&lt;/object&gt;&lt;object type=&quot;3&quot; unique_id=&quot;10069&quot;&gt;&lt;property id=&quot;20148&quot; value=&quot;5&quot;/&gt;&lt;property id=&quot;20300&quot; value=&quot;Slide 67 - &amp;quot;&amp;amp;#x09;&amp;amp;#x09;&amp;amp;#x09;&amp;amp;#x09;&amp;amp;#x09;Sources&amp;quot;&quot;/&gt;&lt;property id=&quot;20307&quot; value=&quot;324&quot;/&gt;&lt;/object&gt;&lt;object type=&quot;3&quot; unique_id=&quot;10070&quot;&gt;&lt;property id=&quot;20148&quot; value=&quot;5&quot;/&gt;&lt;property id=&quot;20300&quot; value=&quot;Slide 68 - &amp;quot;&amp;amp;#x09;&amp;amp;#x09;&amp;amp;#x09;&amp;amp;#x09;&amp;amp;#x09;Thank you!&amp;quot;&quot;/&gt;&lt;property id=&quot;20307&quot; value=&quot;325&quot;/&gt;&lt;/object&gt;&lt;object type=&quot;3&quot; unique_id=&quot;10071&quot;&gt;&lt;property id=&quot;20148&quot; value=&quot;5&quot;/&gt;&lt;property id=&quot;20300&quot; value=&quot;Slide 69 - &amp;quot;&amp;amp;#x09;&amp;amp;#x09;&amp;amp;#x09;&amp;amp;#x09;Applied Example&amp;quot;&quot;/&gt;&lt;property id=&quot;20307&quot; value=&quot;326&quot;/&gt;&lt;/object&gt;&lt;object type=&quot;3&quot; unique_id=&quot;10072&quot;&gt;&lt;property id=&quot;20148&quot; value=&quot;5&quot;/&gt;&lt;property id=&quot;20300&quot; value=&quot;Slide 70 - &amp;quot;Example: Congenital anomalies and childhood cancer&amp;quot;&quot;/&gt;&lt;property id=&quot;20307&quot; value=&quot;327&quot;/&gt;&lt;/object&gt;&lt;object type=&quot;3&quot; unique_id=&quot;10073&quot;&gt;&lt;property id=&quot;20148&quot; value=&quot;5&quot;/&gt;&lt;property id=&quot;20300&quot; value=&quot;Slide 71&quot;/&gt;&lt;property id=&quot;20307&quot; value=&quot;328&quot;/&gt;&lt;/object&gt;&lt;object type=&quot;3&quot; unique_id=&quot;10074&quot;&gt;&lt;property id=&quot;20148&quot; value=&quot;5&quot;/&gt;&lt;property id=&quot;20300&quot; value=&quot;Slide 72 - &amp;quot;Example: Benzene and childhood leukemia&amp;quot;&quot;/&gt;&lt;property id=&quot;20307&quot; value=&quot;329&quot;/&gt;&lt;/object&gt;&lt;object type=&quot;3&quot; unique_id=&quot;10075&quot;&gt;&lt;property id=&quot;20148&quot; value=&quot;5&quot;/&gt;&lt;property id=&quot;20300&quot; value=&quot;Slide 73 - &amp;quot;Example: Benzene and childhood leukemia EXCLUDING urbanization&amp;quot;&quot;/&gt;&lt;property id=&quot;20307&quot; value=&quot;330&quot;/&gt;&lt;/object&gt;&lt;object type=&quot;3&quot; unique_id=&quot;10076&quot;&gt;&lt;property id=&quot;20148&quot; value=&quot;5&quot;/&gt;&lt;property id=&quot;20300&quot; value=&quot;Slide 74 - &amp;quot;&amp;amp;#x09;&amp;amp;#x09;&amp;amp;#x09;How I used DAGs…&amp;quot;&quot;/&gt;&lt;property id=&quot;20307&quot; value=&quot;331&quot;/&gt;&lt;/object&gt;&lt;object type=&quot;3&quot; unique_id=&quot;10077&quot;&gt;&lt;property id=&quot;20148&quot; value=&quot;5&quot;/&gt;&lt;property id=&quot;20300&quot; value=&quot;Slide 75 - &amp;quot;&amp;amp;#x09;    Using Dagitty&amp;quot;&quot;/&gt;&lt;property id=&quot;20307&quot; value=&quot;332&quot;/&gt;&lt;/object&gt;&lt;/object&gt;&lt;object type=&quot;8&quot; unique_id=&quot;1015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30687</TotalTime>
  <Words>3323</Words>
  <Application>Microsoft Office PowerPoint</Application>
  <PresentationFormat>Widescreen</PresentationFormat>
  <Paragraphs>400</Paragraphs>
  <Slides>54</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AdvTT336784a7</vt:lpstr>
      <vt:lpstr>Arial</vt:lpstr>
      <vt:lpstr>Arial</vt:lpstr>
      <vt:lpstr>Calibri</vt:lpstr>
      <vt:lpstr>MetaSerifProBook-Regular</vt:lpstr>
      <vt:lpstr>Wingdings</vt:lpstr>
      <vt:lpstr>Office Theme</vt:lpstr>
      <vt:lpstr>Prediction Models and Risk Score Generation in Clinical Research: An Introduction</vt:lpstr>
      <vt:lpstr>Seminar Outline</vt:lpstr>
      <vt:lpstr>Major Types of Clinical Epidemiologic Studies</vt:lpstr>
      <vt:lpstr>Diagnostic and Prognostic Research</vt:lpstr>
      <vt:lpstr>Prediction Models</vt:lpstr>
      <vt:lpstr>Prognostic Score Example</vt:lpstr>
      <vt:lpstr>Smartphone App Example</vt:lpstr>
      <vt:lpstr>Model Objective and Study Design</vt:lpstr>
      <vt:lpstr>Sample Size Considerations</vt:lpstr>
      <vt:lpstr>Outcome</vt:lpstr>
      <vt:lpstr>Predictors</vt:lpstr>
      <vt:lpstr>Missing Data</vt:lpstr>
      <vt:lpstr>     Model Fitting and Predictor Selection</vt:lpstr>
      <vt:lpstr>Predictor Selection Strategies</vt:lpstr>
      <vt:lpstr>Model Assumptions and Predictions</vt:lpstr>
      <vt:lpstr>Continuous Predictors and Interactions</vt:lpstr>
      <vt:lpstr>ACI-TIPI Clinical Decision Rule</vt:lpstr>
      <vt:lpstr>Model Performance</vt:lpstr>
      <vt:lpstr>    Model Performance Measures: Discrimination</vt:lpstr>
      <vt:lpstr>AUROC Curve</vt:lpstr>
      <vt:lpstr>      Area Under the ROC Curve (AUC)</vt:lpstr>
      <vt:lpstr>Model Performance Measures: Discrimination Binary Outcomes</vt:lpstr>
      <vt:lpstr>Model Performance Measures: Discrimination Tjur R-Squared</vt:lpstr>
      <vt:lpstr>    Model Performance Measures: Recalibrating or updating a model</vt:lpstr>
      <vt:lpstr>     Model Performance Measures: Reclassification Measures</vt:lpstr>
      <vt:lpstr>Model Performance Measures: Calibration</vt:lpstr>
      <vt:lpstr>    Model Performance Measures: Calibration</vt:lpstr>
      <vt:lpstr>Calibration Plots</vt:lpstr>
      <vt:lpstr>  Model Performance Measures: Calibration The Brier Score </vt:lpstr>
      <vt:lpstr>      Internal Validation and Shrinkage of the Prediction Model</vt:lpstr>
      <vt:lpstr>Split-sample Validation</vt:lpstr>
      <vt:lpstr>K-fold cross-validation </vt:lpstr>
      <vt:lpstr>  Harrell -  Bootstrapping  Steps</vt:lpstr>
      <vt:lpstr>     Harrell -  Bootstrapping  Steps</vt:lpstr>
      <vt:lpstr>     Internal Validation</vt:lpstr>
      <vt:lpstr>Penalized Regression</vt:lpstr>
      <vt:lpstr>Penalized Regression</vt:lpstr>
      <vt:lpstr>Bias in Prognostic Research</vt:lpstr>
      <vt:lpstr>Biases</vt:lpstr>
      <vt:lpstr>External Validation</vt:lpstr>
      <vt:lpstr> External Validation:       Comparisons Between Derivation and Validation Data </vt:lpstr>
      <vt:lpstr>      Presenting the Prediction Model</vt:lpstr>
      <vt:lpstr>Presenting the Prediction Model</vt:lpstr>
      <vt:lpstr> Use of Points System vs Multivariable Models</vt:lpstr>
      <vt:lpstr>Model Impact</vt:lpstr>
      <vt:lpstr>Model Impact</vt:lpstr>
      <vt:lpstr>Reporting: The TRIPOD Statement</vt:lpstr>
      <vt:lpstr>The TRIPOD Statement</vt:lpstr>
      <vt:lpstr>      Applicability of Prediction Models</vt:lpstr>
      <vt:lpstr>Applied Example</vt:lpstr>
      <vt:lpstr>Applied Example: The Trauma Embolic Scoring System</vt:lpstr>
      <vt:lpstr>Applied Example: External Validation</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Directed Acyclic Graphs (DAGs):  An Introduction</dc:title>
  <dc:creator>Garwe, Tabitha  (HSC)</dc:creator>
  <cp:lastModifiedBy>Garwe, Tabitha  (HSC)</cp:lastModifiedBy>
  <cp:revision>281</cp:revision>
  <cp:lastPrinted>2019-09-26T20:23:54Z</cp:lastPrinted>
  <dcterms:created xsi:type="dcterms:W3CDTF">2016-08-15T17:50:41Z</dcterms:created>
  <dcterms:modified xsi:type="dcterms:W3CDTF">2021-10-29T00:05:58Z</dcterms:modified>
</cp:coreProperties>
</file>